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9" r:id="rId1"/>
  </p:sldMasterIdLst>
  <p:notesMasterIdLst>
    <p:notesMasterId r:id="rId16"/>
  </p:notesMasterIdLst>
  <p:sldIdLst>
    <p:sldId id="256" r:id="rId2"/>
    <p:sldId id="257" r:id="rId3"/>
    <p:sldId id="259" r:id="rId4"/>
    <p:sldId id="281" r:id="rId5"/>
    <p:sldId id="273" r:id="rId6"/>
    <p:sldId id="278" r:id="rId7"/>
    <p:sldId id="282" r:id="rId8"/>
    <p:sldId id="274" r:id="rId9"/>
    <p:sldId id="283" r:id="rId10"/>
    <p:sldId id="270" r:id="rId11"/>
    <p:sldId id="279" r:id="rId12"/>
    <p:sldId id="271" r:id="rId13"/>
    <p:sldId id="276" r:id="rId14"/>
    <p:sldId id="275" r:id="rId15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83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D3915-3D05-4D27-9626-40D8469C16B1}" type="datetimeFigureOut">
              <a:rPr lang="pt-BR" smtClean="0"/>
              <a:t>14/06/2023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F1254-2975-467D-9FE9-E5A4E3E386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85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F1254-2975-467D-9FE9-E5A4E3E3865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4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5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5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196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47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663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064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47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815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858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45000" y="313933"/>
            <a:ext cx="7053999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965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34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79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76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11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16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47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42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27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17" Type="http://schemas.openxmlformats.org/officeDocument/2006/relationships/image" Target="../media/image27.png"/><Relationship Id="rId2" Type="http://schemas.openxmlformats.org/officeDocument/2006/relationships/image" Target="../media/image2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5116" y="437776"/>
            <a:ext cx="3272790" cy="112268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BR" sz="3600" spc="-100" dirty="0">
                <a:solidFill>
                  <a:srgbClr val="FFFFFF"/>
                </a:solidFill>
              </a:rPr>
              <a:t>PROJETO        </a:t>
            </a:r>
            <a:r>
              <a:rPr lang="pt-BR" sz="3600" spc="-95" dirty="0">
                <a:solidFill>
                  <a:srgbClr val="FFFFFF"/>
                </a:solidFill>
              </a:rPr>
              <a:t>               </a:t>
            </a:r>
            <a:r>
              <a:rPr lang="pt-BR" sz="3600" spc="-180" dirty="0">
                <a:solidFill>
                  <a:srgbClr val="FFFFFF"/>
                </a:solidFill>
              </a:rPr>
              <a:t>  </a:t>
            </a:r>
            <a:r>
              <a:rPr lang="pt-BR" sz="3600" spc="-180" dirty="0" err="1">
                <a:solidFill>
                  <a:srgbClr val="FFFFFF"/>
                </a:solidFill>
              </a:rPr>
              <a:t>iNTEGRADOR</a:t>
            </a:r>
            <a:endParaRPr lang="pt-BR" sz="3600" dirty="0"/>
          </a:p>
        </p:txBody>
      </p:sp>
      <p:sp>
        <p:nvSpPr>
          <p:cNvPr id="8" name="object 8"/>
          <p:cNvSpPr/>
          <p:nvPr/>
        </p:nvSpPr>
        <p:spPr>
          <a:xfrm>
            <a:off x="382050" y="297274"/>
            <a:ext cx="3969385" cy="21590"/>
          </a:xfrm>
          <a:custGeom>
            <a:avLst/>
            <a:gdLst/>
            <a:ahLst/>
            <a:cxnLst/>
            <a:rect l="l" t="t" r="r" b="b"/>
            <a:pathLst>
              <a:path w="3969385" h="21589">
                <a:moveTo>
                  <a:pt x="3968999" y="20999"/>
                </a:moveTo>
                <a:lnTo>
                  <a:pt x="0" y="20999"/>
                </a:lnTo>
                <a:lnTo>
                  <a:pt x="0" y="0"/>
                </a:lnTo>
                <a:lnTo>
                  <a:pt x="3968999" y="0"/>
                </a:lnTo>
                <a:lnTo>
                  <a:pt x="3968999" y="20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8601" y="2011538"/>
            <a:ext cx="2957406" cy="2899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4690">
              <a:lnSpc>
                <a:spcPct val="229999"/>
              </a:lnSpc>
            </a:pPr>
            <a:r>
              <a:rPr sz="1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/>
                <a:cs typeface="Verdana"/>
              </a:rPr>
              <a:t>Fernando de Oliveira </a:t>
            </a:r>
            <a:endParaRPr lang="pt-BR" sz="1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Verdana"/>
              <a:cs typeface="Verdana"/>
            </a:endParaRPr>
          </a:p>
          <a:p>
            <a:pPr marL="12700" marR="694690">
              <a:lnSpc>
                <a:spcPct val="229999"/>
              </a:lnSpc>
            </a:pPr>
            <a:r>
              <a:rPr lang="pt-BR" sz="1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/>
                <a:cs typeface="Verdana"/>
              </a:rPr>
              <a:t>Lucas Pennone</a:t>
            </a:r>
          </a:p>
          <a:p>
            <a:pPr marL="12700" marR="694690">
              <a:lnSpc>
                <a:spcPct val="229999"/>
              </a:lnSpc>
            </a:pPr>
            <a:r>
              <a:rPr lang="pt-BR" sz="1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/>
                <a:cs typeface="Verdana"/>
              </a:rPr>
              <a:t>Lucas </a:t>
            </a:r>
            <a:r>
              <a:rPr lang="pt-BR" sz="1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/>
                <a:cs typeface="Verdana"/>
              </a:rPr>
              <a:t>Mezadri</a:t>
            </a:r>
            <a:endParaRPr lang="pt-BR" sz="1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Verdana"/>
              <a:cs typeface="Verdana"/>
            </a:endParaRPr>
          </a:p>
          <a:p>
            <a:pPr marL="12700" marR="694690">
              <a:lnSpc>
                <a:spcPct val="229999"/>
              </a:lnSpc>
            </a:pPr>
            <a:r>
              <a:rPr lang="pt-BR" sz="1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/>
                <a:cs typeface="Verdana"/>
              </a:rPr>
              <a:t>Gustavo </a:t>
            </a:r>
            <a:r>
              <a:rPr lang="pt-BR" sz="14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/>
                <a:cs typeface="Verdana"/>
              </a:rPr>
              <a:t>Hiromoto</a:t>
            </a:r>
            <a:endParaRPr lang="pt-BR" sz="14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Verdana"/>
              <a:cs typeface="Verdana"/>
            </a:endParaRPr>
          </a:p>
          <a:p>
            <a:pPr marL="12700" marR="694690">
              <a:lnSpc>
                <a:spcPct val="229999"/>
              </a:lnSpc>
            </a:pPr>
            <a:r>
              <a:rPr lang="pt-BR" sz="1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/>
                <a:cs typeface="Verdana"/>
              </a:rPr>
              <a:t>Bruno Teruya</a:t>
            </a:r>
          </a:p>
          <a:p>
            <a:pPr marL="12700" marR="694690">
              <a:lnSpc>
                <a:spcPct val="229999"/>
              </a:lnSpc>
            </a:pPr>
            <a:r>
              <a:rPr lang="pt-BR" sz="1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/>
                <a:cs typeface="Verdana"/>
              </a:rPr>
              <a:t>Gabriel Renault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D246879-30D2-349B-992C-8FD251CF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15" y="4194011"/>
            <a:ext cx="290800" cy="290800"/>
          </a:xfrm>
          <a:prstGeom prst="rect">
            <a:avLst/>
          </a:prstGeom>
        </p:spPr>
      </p:pic>
      <p:pic>
        <p:nvPicPr>
          <p:cNvPr id="57" name="object 21">
            <a:extLst>
              <a:ext uri="{FF2B5EF4-FFF2-40B4-BE49-F238E27FC236}">
                <a16:creationId xmlns:a16="http://schemas.microsoft.com/office/drawing/2014/main" id="{EBF23BEB-32B6-63B7-EFA1-B7154CA5D3A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3028" y="2224672"/>
            <a:ext cx="282631" cy="270498"/>
          </a:xfrm>
          <a:prstGeom prst="rect">
            <a:avLst/>
          </a:prstGeom>
        </p:spPr>
      </p:pic>
      <p:pic>
        <p:nvPicPr>
          <p:cNvPr id="1036" name="object 16">
            <a:extLst>
              <a:ext uri="{FF2B5EF4-FFF2-40B4-BE49-F238E27FC236}">
                <a16:creationId xmlns:a16="http://schemas.microsoft.com/office/drawing/2014/main" id="{E331695B-7683-6136-7CE0-57BFC01E5AF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7584" y="2116451"/>
            <a:ext cx="457649" cy="47809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BB89E76-808D-2C66-3E64-57F4F0545129}"/>
              </a:ext>
            </a:extLst>
          </p:cNvPr>
          <p:cNvSpPr txBox="1"/>
          <p:nvPr/>
        </p:nvSpPr>
        <p:spPr>
          <a:xfrm>
            <a:off x="5781896" y="3372741"/>
            <a:ext cx="2533207" cy="954107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MauaNet</a:t>
            </a:r>
            <a:endParaRPr lang="pt-BR" sz="28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pt-BR" sz="2800" b="1" dirty="0" err="1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MMedias</a:t>
            </a:r>
            <a:endParaRPr lang="pt-BR" sz="28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object 21">
            <a:extLst>
              <a:ext uri="{FF2B5EF4-FFF2-40B4-BE49-F238E27FC236}">
                <a16:creationId xmlns:a16="http://schemas.microsoft.com/office/drawing/2014/main" id="{A046D06D-4139-4C73-1071-C3A96872C0A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5990" y="2707137"/>
            <a:ext cx="282631" cy="270498"/>
          </a:xfrm>
          <a:prstGeom prst="rect">
            <a:avLst/>
          </a:prstGeom>
        </p:spPr>
      </p:pic>
      <p:pic>
        <p:nvPicPr>
          <p:cNvPr id="15" name="object 21">
            <a:extLst>
              <a:ext uri="{FF2B5EF4-FFF2-40B4-BE49-F238E27FC236}">
                <a16:creationId xmlns:a16="http://schemas.microsoft.com/office/drawing/2014/main" id="{3928B139-5526-7061-AB3F-EE28FFB8448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2055" y="3170740"/>
            <a:ext cx="282631" cy="270498"/>
          </a:xfrm>
          <a:prstGeom prst="rect">
            <a:avLst/>
          </a:prstGeom>
        </p:spPr>
      </p:pic>
      <p:pic>
        <p:nvPicPr>
          <p:cNvPr id="17" name="object 16">
            <a:extLst>
              <a:ext uri="{FF2B5EF4-FFF2-40B4-BE49-F238E27FC236}">
                <a16:creationId xmlns:a16="http://schemas.microsoft.com/office/drawing/2014/main" id="{B0C1301B-749F-F638-7803-8884854AB90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5103" y="2617671"/>
            <a:ext cx="457649" cy="47809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95100FC-EC38-2773-4202-11C0E7D7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68" y="2729583"/>
            <a:ext cx="290800" cy="290800"/>
          </a:xfrm>
          <a:prstGeom prst="rect">
            <a:avLst/>
          </a:prstGeom>
        </p:spPr>
      </p:pic>
      <p:pic>
        <p:nvPicPr>
          <p:cNvPr id="20" name="Imagem 19" descr="Logotipo, Ícone&#10;&#10;Descrição gerada automaticamente">
            <a:extLst>
              <a:ext uri="{FF2B5EF4-FFF2-40B4-BE49-F238E27FC236}">
                <a16:creationId xmlns:a16="http://schemas.microsoft.com/office/drawing/2014/main" id="{BEAE2A02-EA45-4647-A62A-08C482E694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59" y="2747259"/>
            <a:ext cx="239895" cy="2908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7C5D5A43-B8C7-38F0-3673-00FB6EDC5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800" y="3656934"/>
            <a:ext cx="299812" cy="36621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2D5C239-8422-D77E-63CE-F10895085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2542" y="3126934"/>
            <a:ext cx="299812" cy="366213"/>
          </a:xfrm>
          <a:prstGeom prst="rect">
            <a:avLst/>
          </a:prstGeom>
        </p:spPr>
      </p:pic>
      <p:pic>
        <p:nvPicPr>
          <p:cNvPr id="26" name="Imagem 25" descr="Imagem em preto e branco&#10;&#10;Descrição gerada automaticamente">
            <a:extLst>
              <a:ext uri="{FF2B5EF4-FFF2-40B4-BE49-F238E27FC236}">
                <a16:creationId xmlns:a16="http://schemas.microsoft.com/office/drawing/2014/main" id="{5ACEC531-CF41-0F21-29CA-9C1EB4FF4A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50" y="3635536"/>
            <a:ext cx="386741" cy="386741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950118CC-9B26-0B1D-2B37-C79D287BA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6015" y="4610416"/>
            <a:ext cx="356205" cy="356205"/>
          </a:xfrm>
          <a:prstGeom prst="rect">
            <a:avLst/>
          </a:prstGeom>
        </p:spPr>
      </p:pic>
      <p:pic>
        <p:nvPicPr>
          <p:cNvPr id="40" name="Imagem 39" descr="Uma imagem contendo Logotipo&#10;&#10;Descrição gerada automaticamente">
            <a:extLst>
              <a:ext uri="{FF2B5EF4-FFF2-40B4-BE49-F238E27FC236}">
                <a16:creationId xmlns:a16="http://schemas.microsoft.com/office/drawing/2014/main" id="{3282059F-435E-CDD8-BC54-4E24814A292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33" y="2232205"/>
            <a:ext cx="708652" cy="287074"/>
          </a:xfrm>
          <a:prstGeom prst="rect">
            <a:avLst/>
          </a:prstGeom>
        </p:spPr>
      </p:pic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D7E9129F-6E7F-19AD-9790-01049247DF1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79" y="2190337"/>
            <a:ext cx="239894" cy="330325"/>
          </a:xfrm>
          <a:prstGeom prst="rect">
            <a:avLst/>
          </a:prstGeom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6B2783F1-6EF5-FDA1-6A95-212B640E54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11" y="3136481"/>
            <a:ext cx="239894" cy="330325"/>
          </a:xfrm>
          <a:prstGeom prst="rect">
            <a:avLst/>
          </a:prstGeom>
        </p:spPr>
      </p:pic>
      <p:pic>
        <p:nvPicPr>
          <p:cNvPr id="46" name="Imagem 45" descr="Ícone&#10;&#10;Descrição gerada automaticamente">
            <a:extLst>
              <a:ext uri="{FF2B5EF4-FFF2-40B4-BE49-F238E27FC236}">
                <a16:creationId xmlns:a16="http://schemas.microsoft.com/office/drawing/2014/main" id="{A81BEE49-E5C1-EBC7-AFD3-7FE6AA2373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24" y="2679773"/>
            <a:ext cx="239894" cy="330325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31ECE3B5-56AA-D2C2-0E8F-9AA9623FC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9091" y="4139399"/>
            <a:ext cx="376940" cy="400025"/>
          </a:xfrm>
          <a:prstGeom prst="rect">
            <a:avLst/>
          </a:prstGeom>
        </p:spPr>
      </p:pic>
      <p:pic>
        <p:nvPicPr>
          <p:cNvPr id="49" name="Imagem 48" descr="Logotipo, Ícone&#10;&#10;Descrição gerada automaticamente">
            <a:extLst>
              <a:ext uri="{FF2B5EF4-FFF2-40B4-BE49-F238E27FC236}">
                <a16:creationId xmlns:a16="http://schemas.microsoft.com/office/drawing/2014/main" id="{53234CEF-DB37-CF9E-69AF-2B614DF44D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18" y="4175767"/>
            <a:ext cx="239895" cy="290800"/>
          </a:xfrm>
          <a:prstGeom prst="rect">
            <a:avLst/>
          </a:prstGeom>
        </p:spPr>
      </p:pic>
      <p:pic>
        <p:nvPicPr>
          <p:cNvPr id="51" name="object 16">
            <a:extLst>
              <a:ext uri="{FF2B5EF4-FFF2-40B4-BE49-F238E27FC236}">
                <a16:creationId xmlns:a16="http://schemas.microsoft.com/office/drawing/2014/main" id="{E8FF0EF7-2C7E-D621-42AD-F31B31AAADD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2846" y="4045399"/>
            <a:ext cx="457649" cy="478098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C5C77A01-2AD7-4908-AC5F-325B5220FA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4497" y="2674971"/>
            <a:ext cx="376940" cy="400025"/>
          </a:xfrm>
          <a:prstGeom prst="rect">
            <a:avLst/>
          </a:prstGeom>
        </p:spPr>
      </p:pic>
      <p:pic>
        <p:nvPicPr>
          <p:cNvPr id="1026" name="Picture 2" descr="Instituto Mauá de Tecnologia - Reclame Aqui">
            <a:extLst>
              <a:ext uri="{FF2B5EF4-FFF2-40B4-BE49-F238E27FC236}">
                <a16:creationId xmlns:a16="http://schemas.microsoft.com/office/drawing/2014/main" id="{F4EF91DD-D539-FF6F-26BC-F7A0C958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90" y="406913"/>
            <a:ext cx="2164837" cy="21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ysql - ícones de logotipo grátis">
            <a:extLst>
              <a:ext uri="{FF2B5EF4-FFF2-40B4-BE49-F238E27FC236}">
                <a16:creationId xmlns:a16="http://schemas.microsoft.com/office/drawing/2014/main" id="{A0B44C0B-8DB2-EADA-84AB-5CD48DC5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779" y="4605615"/>
            <a:ext cx="400025" cy="4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AF3E2-3CFB-4733-9D9B-B43CE4A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00" y="313933"/>
            <a:ext cx="7053999" cy="369332"/>
          </a:xfrm>
        </p:spPr>
        <p:txBody>
          <a:bodyPr>
            <a:normAutofit fontScale="90000"/>
          </a:bodyPr>
          <a:lstStyle/>
          <a:p>
            <a:r>
              <a:rPr lang="pt-BR" dirty="0"/>
              <a:t>O </a:t>
            </a:r>
            <a:r>
              <a:rPr lang="pt-BR" dirty="0" err="1"/>
              <a:t>MauaNet</a:t>
            </a:r>
            <a:r>
              <a:rPr lang="pt-BR" dirty="0"/>
              <a:t> 3.0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54A8E-6C15-4F75-B6BF-7A5A0A37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3" y="1410163"/>
            <a:ext cx="8095213" cy="830997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pPr lvl="1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848A85FB-3D7F-321A-82AF-16816E8C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pic>
        <p:nvPicPr>
          <p:cNvPr id="10" name="Imagem 9" descr="Texto, Logotipo&#10;&#10;Descrição gerada automaticamente">
            <a:extLst>
              <a:ext uri="{FF2B5EF4-FFF2-40B4-BE49-F238E27FC236}">
                <a16:creationId xmlns:a16="http://schemas.microsoft.com/office/drawing/2014/main" id="{C8A1DB6C-FAB9-06A3-D703-674608C5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" y="276035"/>
            <a:ext cx="886018" cy="445128"/>
          </a:xfrm>
          <a:prstGeom prst="rect">
            <a:avLst/>
          </a:prstGeom>
        </p:spPr>
      </p:pic>
      <p:grpSp>
        <p:nvGrpSpPr>
          <p:cNvPr id="11" name="object 3">
            <a:extLst>
              <a:ext uri="{FF2B5EF4-FFF2-40B4-BE49-F238E27FC236}">
                <a16:creationId xmlns:a16="http://schemas.microsoft.com/office/drawing/2014/main" id="{96269A5D-1A56-9BFD-E6B7-90353E2C5866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881DDF79-7C86-A8AE-D716-B82309F26191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84B4E1B3-4CED-7BB0-AB8F-86696C03E85E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Imagem 1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83241A09-B877-3492-2ACA-76A1950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3" y="1712526"/>
            <a:ext cx="3726901" cy="2123334"/>
          </a:xfrm>
          <a:prstGeom prst="rect">
            <a:avLst/>
          </a:pr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C91C2E3-EAE9-5AF0-57E8-D09B0290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753337"/>
            <a:ext cx="3656812" cy="208856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CB61548-9A86-A97E-41D2-854ABAF12F48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2D9C6B-5D37-7976-08CC-942E7C750FCC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36A39E-51B6-A25B-B56D-1686301007D2}"/>
              </a:ext>
            </a:extLst>
          </p:cNvPr>
          <p:cNvSpPr txBox="1"/>
          <p:nvPr/>
        </p:nvSpPr>
        <p:spPr>
          <a:xfrm>
            <a:off x="3352800" y="309811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/>
              <a:t>O </a:t>
            </a:r>
            <a:r>
              <a:rPr lang="pt-BR" sz="2500" dirty="0" err="1"/>
              <a:t>MauaNet</a:t>
            </a:r>
            <a:r>
              <a:rPr lang="pt-BR" sz="2500" dirty="0"/>
              <a:t> 3.0</a:t>
            </a:r>
          </a:p>
        </p:txBody>
      </p:sp>
      <p:pic>
        <p:nvPicPr>
          <p:cNvPr id="9" name="Picture 2" descr="Instituto Mauá de Tecnologia | Cases | Anpla">
            <a:extLst>
              <a:ext uri="{FF2B5EF4-FFF2-40B4-BE49-F238E27FC236}">
                <a16:creationId xmlns:a16="http://schemas.microsoft.com/office/drawing/2014/main" id="{F56ECB50-5B62-768B-F60C-DEBC2144B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CC797A7-C6F5-33E7-FAE3-3C67551C7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53337"/>
            <a:ext cx="4820879" cy="231753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442491C-3C09-5DD6-6EDE-75DF74BCD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637" y="1410163"/>
            <a:ext cx="1710713" cy="325816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3969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AF3E2-3CFB-4733-9D9B-B43CE4A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00" y="313933"/>
            <a:ext cx="7053999" cy="369332"/>
          </a:xfrm>
        </p:spPr>
        <p:txBody>
          <a:bodyPr>
            <a:normAutofit fontScale="90000"/>
          </a:bodyPr>
          <a:lstStyle/>
          <a:p>
            <a:r>
              <a:rPr lang="pt-BR" dirty="0"/>
              <a:t>O </a:t>
            </a:r>
            <a:r>
              <a:rPr lang="pt-BR" dirty="0" err="1"/>
              <a:t>MauaNet</a:t>
            </a:r>
            <a:r>
              <a:rPr lang="pt-BR" dirty="0"/>
              <a:t> 3.0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54A8E-6C15-4F75-B6BF-7A5A0A37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3" y="1410163"/>
            <a:ext cx="8095213" cy="830997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pPr lvl="1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848A85FB-3D7F-321A-82AF-16816E8C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pic>
        <p:nvPicPr>
          <p:cNvPr id="10" name="Imagem 9" descr="Texto, Logotipo&#10;&#10;Descrição gerada automaticamente">
            <a:extLst>
              <a:ext uri="{FF2B5EF4-FFF2-40B4-BE49-F238E27FC236}">
                <a16:creationId xmlns:a16="http://schemas.microsoft.com/office/drawing/2014/main" id="{C8A1DB6C-FAB9-06A3-D703-674608C5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" y="276035"/>
            <a:ext cx="886018" cy="445128"/>
          </a:xfrm>
          <a:prstGeom prst="rect">
            <a:avLst/>
          </a:prstGeom>
        </p:spPr>
      </p:pic>
      <p:grpSp>
        <p:nvGrpSpPr>
          <p:cNvPr id="4" name="object 3">
            <a:extLst>
              <a:ext uri="{FF2B5EF4-FFF2-40B4-BE49-F238E27FC236}">
                <a16:creationId xmlns:a16="http://schemas.microsoft.com/office/drawing/2014/main" id="{0B151E46-5B68-B0A9-C68C-EBA0D422CFF3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51B6EDD2-524E-C095-0048-61C9C4435CE6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02506C65-A419-6CAE-1B5E-96DF58572864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DD534004-22CA-05F5-7D9F-B4F4EAC4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5" y="1656469"/>
            <a:ext cx="3955501" cy="2247528"/>
          </a:xfrm>
          <a:prstGeom prst="rect">
            <a:avLst/>
          </a:prstGeom>
        </p:spPr>
      </p:pic>
      <p:pic>
        <p:nvPicPr>
          <p:cNvPr id="12" name="Imagem 1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667251F-540D-E16C-50F8-7837557F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539" y="1656469"/>
            <a:ext cx="3898945" cy="222593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8185F8D-94B3-C8C2-ADEA-9DE1F430E1B6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1C7AA6E-DE6D-01A8-E953-17E8ADA5FF22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B1A635-3A09-98E2-C229-BC8722470529}"/>
              </a:ext>
            </a:extLst>
          </p:cNvPr>
          <p:cNvSpPr txBox="1"/>
          <p:nvPr/>
        </p:nvSpPr>
        <p:spPr>
          <a:xfrm>
            <a:off x="3276600" y="257234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/>
              <a:t>O </a:t>
            </a:r>
            <a:r>
              <a:rPr lang="pt-BR" sz="2500" dirty="0" err="1"/>
              <a:t>MauaNet</a:t>
            </a:r>
            <a:r>
              <a:rPr lang="pt-BR" sz="2500" dirty="0"/>
              <a:t> 3.0</a:t>
            </a:r>
          </a:p>
        </p:txBody>
      </p:sp>
      <p:pic>
        <p:nvPicPr>
          <p:cNvPr id="15" name="Picture 2" descr="Instituto Mauá de Tecnologia | Cases | Anpla">
            <a:extLst>
              <a:ext uri="{FF2B5EF4-FFF2-40B4-BE49-F238E27FC236}">
                <a16:creationId xmlns:a16="http://schemas.microsoft.com/office/drawing/2014/main" id="{056F3BE3-9C9D-4CD1-4681-BE003A31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363F39C-F6F8-C252-1FCE-A89F9FCCD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98" y="1749278"/>
            <a:ext cx="5375122" cy="261045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184EE13-89BD-F149-9720-E03947D06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341" y="1308817"/>
            <a:ext cx="1898614" cy="340414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5373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AF3E2-3CFB-4733-9D9B-B43CE4A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13933"/>
            <a:ext cx="6270199" cy="369332"/>
          </a:xfrm>
        </p:spPr>
        <p:txBody>
          <a:bodyPr>
            <a:normAutofit fontScale="90000"/>
          </a:bodyPr>
          <a:lstStyle/>
          <a:p>
            <a:r>
              <a:rPr lang="pt-BR" dirty="0"/>
              <a:t>O </a:t>
            </a:r>
            <a:r>
              <a:rPr lang="pt-BR" dirty="0" err="1"/>
              <a:t>MMedias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54A8E-6C15-4F75-B6BF-7A5A0A37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3" y="1410163"/>
            <a:ext cx="8095213" cy="830997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pPr lvl="1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848A85FB-3D7F-321A-82AF-16816E8C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grpSp>
        <p:nvGrpSpPr>
          <p:cNvPr id="4" name="object 3">
            <a:extLst>
              <a:ext uri="{FF2B5EF4-FFF2-40B4-BE49-F238E27FC236}">
                <a16:creationId xmlns:a16="http://schemas.microsoft.com/office/drawing/2014/main" id="{38A89EEC-520F-F50A-7388-7ABD81AC3BD8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AB29749-6B7B-196F-487D-60ADE8FBBC85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40F8168C-8E68-D65B-A91F-A3870520E096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C6F2EA5-910D-A781-F229-2C1AE8199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4" y="1581682"/>
            <a:ext cx="4185338" cy="2416278"/>
          </a:xfrm>
          <a:prstGeom prst="rect">
            <a:avLst/>
          </a:prstGeom>
        </p:spPr>
      </p:pic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F1750BA-BEA5-21BC-3786-D34C857CB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74" y="1581682"/>
            <a:ext cx="4094798" cy="2416278"/>
          </a:xfrm>
          <a:prstGeom prst="rect">
            <a:avLst/>
          </a:prstGeom>
        </p:spPr>
      </p:pic>
      <p:pic>
        <p:nvPicPr>
          <p:cNvPr id="12" name="Imagem 11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0A7B6A2F-35E6-D93C-D001-D3B633CB82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213165"/>
            <a:ext cx="1371600" cy="52401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5A7A843-9823-6000-B8D3-C0B8512478A9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C760A22-AFF1-2352-9FD9-5F7668F31081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9C71B6ED-6486-F1D9-DDFF-75843A62F5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8" y="283550"/>
            <a:ext cx="1371600" cy="52401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2AEAB0C-EB71-3D50-8789-27A3FA2405D5}"/>
              </a:ext>
            </a:extLst>
          </p:cNvPr>
          <p:cNvSpPr txBox="1"/>
          <p:nvPr/>
        </p:nvSpPr>
        <p:spPr>
          <a:xfrm>
            <a:off x="3641328" y="277779"/>
            <a:ext cx="199747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/>
              <a:t>O </a:t>
            </a:r>
            <a:r>
              <a:rPr lang="pt-BR" sz="2500" dirty="0" err="1"/>
              <a:t>MMedias</a:t>
            </a:r>
            <a:endParaRPr lang="pt-BR" sz="2500" dirty="0"/>
          </a:p>
        </p:txBody>
      </p:sp>
      <p:pic>
        <p:nvPicPr>
          <p:cNvPr id="18" name="Picture 2" descr="Instituto Mauá de Tecnologia | Cases | Anpla">
            <a:extLst>
              <a:ext uri="{FF2B5EF4-FFF2-40B4-BE49-F238E27FC236}">
                <a16:creationId xmlns:a16="http://schemas.microsoft.com/office/drawing/2014/main" id="{0A2A6663-921D-8556-504C-A404D931B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6">
            <a:extLst>
              <a:ext uri="{FF2B5EF4-FFF2-40B4-BE49-F238E27FC236}">
                <a16:creationId xmlns:a16="http://schemas.microsoft.com/office/drawing/2014/main" id="{F8C4657D-90EC-1DAC-7443-26D424404C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894DF11C-7226-A24F-38A8-222884F6C3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7EF1F81-3B0E-DE5F-027A-652168C7E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8006" y="2434596"/>
            <a:ext cx="4307223" cy="213005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0275782-3473-C22C-4D5A-E025D1CC87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103" y="1160094"/>
            <a:ext cx="3733800" cy="185814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6080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3">
            <a:extLst>
              <a:ext uri="{FF2B5EF4-FFF2-40B4-BE49-F238E27FC236}">
                <a16:creationId xmlns:a16="http://schemas.microsoft.com/office/drawing/2014/main" id="{B477E238-0C36-9D5B-421A-A06D953C7764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5D9212FB-1065-9791-7619-2CCD64994C19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7337E51-E225-B115-3DF6-B5C8D704EEDB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E25E121-77F2-4A75-8736-D38F1BBD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00" y="313933"/>
            <a:ext cx="7053999" cy="369332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9D7958-3382-49FE-B4C6-1EC5F94FD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4" y="1410163"/>
            <a:ext cx="4200006" cy="14663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Um site imersivo, robusto e que promove uma experiência satisfatória ao usuário, em acordo com a proposta inicial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46D85F8-89FA-4BAD-8169-785F1FBA2B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8" y="133350"/>
            <a:ext cx="705190" cy="7051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045DA92-89C4-BA7B-D57D-BAFB74265AAE}"/>
              </a:ext>
            </a:extLst>
          </p:cNvPr>
          <p:cNvSpPr txBox="1"/>
          <p:nvPr/>
        </p:nvSpPr>
        <p:spPr>
          <a:xfrm>
            <a:off x="524393" y="2461227"/>
            <a:ext cx="7933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Uma UIX melhor para o </a:t>
            </a:r>
            <a:r>
              <a:rPr lang="pt-BR" dirty="0" err="1"/>
              <a:t>MauaNet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Novas funcionalidades para o </a:t>
            </a:r>
            <a:r>
              <a:rPr lang="pt-BR" dirty="0" err="1"/>
              <a:t>MauaNet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Melhor organização para o </a:t>
            </a:r>
            <a:r>
              <a:rPr lang="pt-BR" dirty="0" err="1"/>
              <a:t>MauaNet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</a:t>
            </a:r>
            <a:r>
              <a:rPr lang="pt-BR" dirty="0" err="1"/>
              <a:t>Mmedias</a:t>
            </a:r>
            <a:r>
              <a:rPr lang="pt-BR" dirty="0"/>
              <a:t> funcional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Bom algoritmo do cálculo de mínimo esforço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Boa </a:t>
            </a:r>
            <a:r>
              <a:rPr lang="pt-BR" dirty="0" err="1"/>
              <a:t>assebilidade</a:t>
            </a:r>
            <a:r>
              <a:rPr lang="pt-BR" dirty="0"/>
              <a:t> e responsividade do </a:t>
            </a:r>
            <a:r>
              <a:rPr lang="pt-BR" dirty="0" err="1"/>
              <a:t>MauaNet</a:t>
            </a:r>
            <a:r>
              <a:rPr lang="pt-BR" dirty="0"/>
              <a:t> e </a:t>
            </a:r>
            <a:r>
              <a:rPr lang="pt-BR" dirty="0" err="1"/>
              <a:t>MMedias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0A19275-79D1-9FD3-E466-FB2122BEFBC4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38F4496-4227-8F18-9C6B-CA70680069C8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88DFCD2-6FAB-30B9-B1DC-B35250A222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3" y="154792"/>
            <a:ext cx="705190" cy="70519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5C8427E-94B2-60BB-9D7A-510AF0522187}"/>
              </a:ext>
            </a:extLst>
          </p:cNvPr>
          <p:cNvSpPr txBox="1"/>
          <p:nvPr/>
        </p:nvSpPr>
        <p:spPr>
          <a:xfrm>
            <a:off x="1421041" y="289432"/>
            <a:ext cx="185555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/>
              <a:t>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685717-FDA3-E258-E94A-6187E562BD6D}"/>
              </a:ext>
            </a:extLst>
          </p:cNvPr>
          <p:cNvSpPr txBox="1"/>
          <p:nvPr/>
        </p:nvSpPr>
        <p:spPr>
          <a:xfrm>
            <a:off x="199933" y="1622306"/>
            <a:ext cx="45825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Uma UIX melhor para o </a:t>
            </a:r>
            <a:r>
              <a:rPr lang="pt-BR" sz="1400" dirty="0" err="1">
                <a:solidFill>
                  <a:schemeClr val="bg1"/>
                </a:solidFill>
              </a:rPr>
              <a:t>MauaNet</a:t>
            </a: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Novas funcionalidades para o </a:t>
            </a:r>
            <a:r>
              <a:rPr lang="pt-BR" sz="1400" dirty="0" err="1">
                <a:solidFill>
                  <a:schemeClr val="bg1"/>
                </a:solidFill>
              </a:rPr>
              <a:t>MauaNet</a:t>
            </a: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Melhor organização para o </a:t>
            </a:r>
            <a:r>
              <a:rPr lang="pt-BR" sz="1400" dirty="0" err="1">
                <a:solidFill>
                  <a:schemeClr val="bg1"/>
                </a:solidFill>
              </a:rPr>
              <a:t>MauaNet</a:t>
            </a: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Um </a:t>
            </a:r>
            <a:r>
              <a:rPr lang="pt-BR" sz="1400" dirty="0" err="1">
                <a:solidFill>
                  <a:schemeClr val="bg1"/>
                </a:solidFill>
              </a:rPr>
              <a:t>Mmedias</a:t>
            </a:r>
            <a:r>
              <a:rPr lang="pt-BR" sz="1400" dirty="0">
                <a:solidFill>
                  <a:schemeClr val="bg1"/>
                </a:solidFill>
              </a:rPr>
              <a:t> funcional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Bom algoritmo do cálculo de mínimo esforço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Boa acessibilidade e responsividade do </a:t>
            </a:r>
            <a:r>
              <a:rPr lang="pt-BR" sz="1400" dirty="0" err="1">
                <a:solidFill>
                  <a:schemeClr val="bg1"/>
                </a:solidFill>
              </a:rPr>
              <a:t>MauaNet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18" name="Picture 2" descr="Instituto Mauá de Tecnologia | Cases | Anpla">
            <a:extLst>
              <a:ext uri="{FF2B5EF4-FFF2-40B4-BE49-F238E27FC236}">
                <a16:creationId xmlns:a16="http://schemas.microsoft.com/office/drawing/2014/main" id="{3A8D12D6-DDA9-5656-CBDD-C749E9E31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16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5000" y="313933"/>
            <a:ext cx="4974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pc="-35" dirty="0">
                <a:solidFill>
                  <a:srgbClr val="F0F3F3"/>
                </a:solidFill>
                <a:latin typeface="Verdana"/>
                <a:cs typeface="Verdana"/>
              </a:rPr>
              <a:t>Dúvidas, </a:t>
            </a:r>
            <a:r>
              <a:rPr sz="2400" b="1" spc="-35" dirty="0" err="1">
                <a:solidFill>
                  <a:srgbClr val="F0F3F3"/>
                </a:solidFill>
                <a:latin typeface="Verdana"/>
                <a:cs typeface="Verdana"/>
              </a:rPr>
              <a:t>P</a:t>
            </a:r>
            <a:r>
              <a:rPr sz="2400" b="1" spc="-140" dirty="0" err="1">
                <a:solidFill>
                  <a:srgbClr val="F0F3F3"/>
                </a:solidFill>
                <a:latin typeface="Verdana"/>
                <a:cs typeface="Verdana"/>
              </a:rPr>
              <a:t>e</a:t>
            </a:r>
            <a:r>
              <a:rPr sz="2400" b="1" spc="-125" dirty="0" err="1">
                <a:solidFill>
                  <a:srgbClr val="F0F3F3"/>
                </a:solidFill>
                <a:latin typeface="Verdana"/>
                <a:cs typeface="Verdana"/>
              </a:rPr>
              <a:t>r</a:t>
            </a:r>
            <a:r>
              <a:rPr sz="2400" b="1" spc="-75" dirty="0" err="1">
                <a:solidFill>
                  <a:srgbClr val="F0F3F3"/>
                </a:solidFill>
                <a:latin typeface="Verdana"/>
                <a:cs typeface="Verdana"/>
              </a:rPr>
              <a:t>guntas</a:t>
            </a:r>
            <a:r>
              <a:rPr lang="pt-BR" sz="2400" b="1" spc="-75" dirty="0">
                <a:solidFill>
                  <a:srgbClr val="F0F3F3"/>
                </a:solidFill>
                <a:latin typeface="Verdana"/>
                <a:cs typeface="Verdana"/>
              </a:rPr>
              <a:t> e Crises</a:t>
            </a:r>
            <a:endParaRPr sz="2400" dirty="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4" name="object 4"/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18126" y="2149012"/>
            <a:ext cx="41078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935" marR="5080" indent="-864869">
              <a:lnSpc>
                <a:spcPct val="100000"/>
              </a:lnSpc>
              <a:spcBef>
                <a:spcPts val="100"/>
              </a:spcBef>
            </a:pPr>
            <a:r>
              <a:rPr sz="3600" b="1" spc="-150" dirty="0">
                <a:solidFill>
                  <a:srgbClr val="FFFFFF"/>
                </a:solidFill>
                <a:latin typeface="Verdana"/>
                <a:cs typeface="Verdana"/>
              </a:rPr>
              <a:t>OBRIGADO</a:t>
            </a:r>
            <a:r>
              <a:rPr sz="3600" b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00" b="1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600" b="1" spc="-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600" b="1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600" b="1" spc="-2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3600" b="1" spc="-100" dirty="0">
                <a:solidFill>
                  <a:srgbClr val="FFFFFF"/>
                </a:solidFill>
                <a:latin typeface="Verdana"/>
                <a:cs typeface="Verdana"/>
              </a:rPr>
              <a:t>ATENÇÃO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150" y="277538"/>
            <a:ext cx="523824" cy="523824"/>
          </a:xfrm>
          <a:prstGeom prst="rect">
            <a:avLst/>
          </a:prstGeom>
        </p:spPr>
      </p:pic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AAFE1094-23CA-B230-99F2-1553C8524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001C5C2-0E73-841F-39D5-DFC7290EC1A9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55E0EFB-35CA-67D5-16C8-E48A28E8F0F3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object 10">
            <a:extLst>
              <a:ext uri="{FF2B5EF4-FFF2-40B4-BE49-F238E27FC236}">
                <a16:creationId xmlns:a16="http://schemas.microsoft.com/office/drawing/2014/main" id="{E2C631B3-3254-BD37-61FB-4E657B0EE2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794" y="1910252"/>
            <a:ext cx="1600200" cy="16002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C3BF3B4-B00A-9D96-06BB-716D18B284D5}"/>
              </a:ext>
            </a:extLst>
          </p:cNvPr>
          <p:cNvSpPr txBox="1"/>
          <p:nvPr/>
        </p:nvSpPr>
        <p:spPr>
          <a:xfrm>
            <a:off x="2629960" y="2318738"/>
            <a:ext cx="45825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500" b="1" spc="-35" dirty="0">
                <a:solidFill>
                  <a:schemeClr val="bg1"/>
                </a:solidFill>
                <a:latin typeface="Verdana"/>
                <a:cs typeface="Verdana"/>
              </a:rPr>
              <a:t>Dúvidas, P</a:t>
            </a:r>
            <a:r>
              <a:rPr lang="pt-BR" sz="2500" b="1" spc="-140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lang="pt-BR" sz="2500" b="1" spc="-125" dirty="0">
                <a:solidFill>
                  <a:schemeClr val="bg1"/>
                </a:solidFill>
                <a:latin typeface="Verdana"/>
                <a:cs typeface="Verdana"/>
              </a:rPr>
              <a:t>r</a:t>
            </a:r>
            <a:r>
              <a:rPr lang="pt-BR" sz="2500" b="1" spc="-75" dirty="0">
                <a:solidFill>
                  <a:schemeClr val="bg1"/>
                </a:solidFill>
                <a:latin typeface="Verdana"/>
                <a:cs typeface="Verdana"/>
              </a:rPr>
              <a:t>guntas e Crises</a:t>
            </a:r>
            <a:endParaRPr lang="pt-BR" sz="25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4" name="Picture 2" descr="Instituto Mauá de Tecnologia | Cases | Anpla">
            <a:extLst>
              <a:ext uri="{FF2B5EF4-FFF2-40B4-BE49-F238E27FC236}">
                <a16:creationId xmlns:a16="http://schemas.microsoft.com/office/drawing/2014/main" id="{9D81F892-C582-8319-EE83-4CEA552D0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78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5000" y="244684"/>
            <a:ext cx="44414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60" dirty="0"/>
              <a:t>Coleta de dados</a:t>
            </a:r>
            <a:endParaRPr spc="-60" dirty="0"/>
          </a:p>
        </p:txBody>
      </p:sp>
      <p:grpSp>
        <p:nvGrpSpPr>
          <p:cNvPr id="3" name="object 3"/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4" name="object 4"/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9" y="270637"/>
            <a:ext cx="537625" cy="5376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DE8B275-5A4E-4ABA-84BE-8C80E7CD93BA}"/>
              </a:ext>
            </a:extLst>
          </p:cNvPr>
          <p:cNvSpPr txBox="1"/>
          <p:nvPr/>
        </p:nvSpPr>
        <p:spPr>
          <a:xfrm>
            <a:off x="380361" y="1084042"/>
            <a:ext cx="404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Frequência com acessa sites na web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4B0A33-293D-4217-9C45-ED919505CA5C}"/>
              </a:ext>
            </a:extLst>
          </p:cNvPr>
          <p:cNvSpPr txBox="1"/>
          <p:nvPr/>
        </p:nvSpPr>
        <p:spPr>
          <a:xfrm>
            <a:off x="434349" y="2779439"/>
            <a:ext cx="381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Escolaridade</a:t>
            </a:r>
          </a:p>
        </p:txBody>
      </p:sp>
      <p:pic>
        <p:nvPicPr>
          <p:cNvPr id="8" name="Imagem 7" descr="Texto, Logotipo&#10;&#10;Descrição gerada automaticamente">
            <a:extLst>
              <a:ext uri="{FF2B5EF4-FFF2-40B4-BE49-F238E27FC236}">
                <a16:creationId xmlns:a16="http://schemas.microsoft.com/office/drawing/2014/main" id="{CD235AD6-FB0C-E48F-7D2B-27E1265D5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8A8B5E6-8B63-6E53-B5C4-81582FA094DD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E0CEBE-F883-AB8A-89D4-936294671F90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object 13">
            <a:extLst>
              <a:ext uri="{FF2B5EF4-FFF2-40B4-BE49-F238E27FC236}">
                <a16:creationId xmlns:a16="http://schemas.microsoft.com/office/drawing/2014/main" id="{3E4FCB42-663A-B94E-E914-CD85001CC5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30" y="270637"/>
            <a:ext cx="537625" cy="53762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686680-886F-903F-531B-5DFC3B844F08}"/>
              </a:ext>
            </a:extLst>
          </p:cNvPr>
          <p:cNvSpPr txBox="1"/>
          <p:nvPr/>
        </p:nvSpPr>
        <p:spPr>
          <a:xfrm>
            <a:off x="1131881" y="323834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spc="-60" dirty="0"/>
              <a:t>Coleta de dados</a:t>
            </a:r>
            <a:endParaRPr lang="pt-BR" sz="2500" dirty="0"/>
          </a:p>
        </p:txBody>
      </p:sp>
      <p:pic>
        <p:nvPicPr>
          <p:cNvPr id="20" name="Imagem 19" descr="Gráfico, Gráfico de barras&#10;&#10;Descrição gerada automaticamente">
            <a:extLst>
              <a:ext uri="{FF2B5EF4-FFF2-40B4-BE49-F238E27FC236}">
                <a16:creationId xmlns:a16="http://schemas.microsoft.com/office/drawing/2014/main" id="{3CE6E809-85DE-382E-177C-CB70F534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90" y="1268708"/>
            <a:ext cx="3817413" cy="180642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1" name="Imagem 20" descr="Gráfico, Gráfico de pizza&#10;&#10;Descrição gerada automaticamente">
            <a:extLst>
              <a:ext uri="{FF2B5EF4-FFF2-40B4-BE49-F238E27FC236}">
                <a16:creationId xmlns:a16="http://schemas.microsoft.com/office/drawing/2014/main" id="{7E430084-F6F6-D280-7456-3D85C4105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620" y="1226770"/>
            <a:ext cx="4363954" cy="187459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2" name="Imagem 2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D01AAE1F-C356-5958-EC9F-68A8F8DFD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90" y="3205102"/>
            <a:ext cx="3852794" cy="18223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3" name="Imagem 22" descr="Gráfico, Gráfico de pizza&#10;&#10;Descrição gerada automaticamente">
            <a:extLst>
              <a:ext uri="{FF2B5EF4-FFF2-40B4-BE49-F238E27FC236}">
                <a16:creationId xmlns:a16="http://schemas.microsoft.com/office/drawing/2014/main" id="{769D28F8-5E7A-CD41-5CC0-100F67DF0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620" y="3228705"/>
            <a:ext cx="4162380" cy="174639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4" name="Picture 2" descr="Instituto Mauá de Tecnologia | Cases | Anpla">
            <a:extLst>
              <a:ext uri="{FF2B5EF4-FFF2-40B4-BE49-F238E27FC236}">
                <a16:creationId xmlns:a16="http://schemas.microsoft.com/office/drawing/2014/main" id="{1CED691C-D5D1-EC70-C1C9-4FA4EA90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5000" y="313933"/>
            <a:ext cx="65004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70" dirty="0"/>
              <a:t>Processos e Ferramentas</a:t>
            </a:r>
            <a:endParaRPr spc="-450" dirty="0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6087" y="2129412"/>
            <a:ext cx="140024" cy="116924"/>
          </a:xfrm>
          <a:prstGeom prst="rect">
            <a:avLst/>
          </a:prstGeom>
        </p:spPr>
      </p:pic>
      <p:pic>
        <p:nvPicPr>
          <p:cNvPr id="18" name="object 17">
            <a:extLst>
              <a:ext uri="{FF2B5EF4-FFF2-40B4-BE49-F238E27FC236}">
                <a16:creationId xmlns:a16="http://schemas.microsoft.com/office/drawing/2014/main" id="{B4B0EFA7-44E8-2C25-F011-FC417278A37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7156" y="2419074"/>
            <a:ext cx="608654" cy="544830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958EE090-EEB1-00AD-8C93-0EFE5B097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212342"/>
            <a:ext cx="585337" cy="585337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99EF560C-8729-9D28-9AEC-50DE96FCC1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0" y="2303145"/>
            <a:ext cx="776688" cy="776688"/>
          </a:xfrm>
          <a:prstGeom prst="rect">
            <a:avLst/>
          </a:prstGeom>
        </p:spPr>
      </p:pic>
      <p:pic>
        <p:nvPicPr>
          <p:cNvPr id="35" name="object 17">
            <a:extLst>
              <a:ext uri="{FF2B5EF4-FFF2-40B4-BE49-F238E27FC236}">
                <a16:creationId xmlns:a16="http://schemas.microsoft.com/office/drawing/2014/main" id="{40A6E7A5-B4E6-ED3E-9516-B2A2CE711F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7433" y="2325665"/>
            <a:ext cx="608654" cy="544830"/>
          </a:xfrm>
          <a:prstGeom prst="rect">
            <a:avLst/>
          </a:prstGeom>
        </p:spPr>
      </p:pic>
      <p:pic>
        <p:nvPicPr>
          <p:cNvPr id="36" name="object 16">
            <a:extLst>
              <a:ext uri="{FF2B5EF4-FFF2-40B4-BE49-F238E27FC236}">
                <a16:creationId xmlns:a16="http://schemas.microsoft.com/office/drawing/2014/main" id="{21F1950C-EDDA-D2CF-4701-66297E215BC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2138" y="1982765"/>
            <a:ext cx="981461" cy="1230630"/>
          </a:xfrm>
          <a:prstGeom prst="rect">
            <a:avLst/>
          </a:prstGeom>
        </p:spPr>
      </p:pic>
      <p:pic>
        <p:nvPicPr>
          <p:cNvPr id="37" name="object 17">
            <a:extLst>
              <a:ext uri="{FF2B5EF4-FFF2-40B4-BE49-F238E27FC236}">
                <a16:creationId xmlns:a16="http://schemas.microsoft.com/office/drawing/2014/main" id="{856A3203-DED6-13ED-B86F-211979271C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3539" y="2299335"/>
            <a:ext cx="608654" cy="54483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C5688BC-6042-B178-6AFD-2FC7C4974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778" y="2780336"/>
            <a:ext cx="522115" cy="55409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8430F70-6B85-49F8-A1CF-625E6AA8C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2430" y="1824492"/>
            <a:ext cx="608654" cy="608654"/>
          </a:xfrm>
          <a:prstGeom prst="rect">
            <a:avLst/>
          </a:prstGeom>
        </p:spPr>
      </p:pic>
      <p:pic>
        <p:nvPicPr>
          <p:cNvPr id="40" name="object 17">
            <a:extLst>
              <a:ext uri="{FF2B5EF4-FFF2-40B4-BE49-F238E27FC236}">
                <a16:creationId xmlns:a16="http://schemas.microsoft.com/office/drawing/2014/main" id="{1A7D89C5-1A3F-9C55-2702-AF9B8D665C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76659" y="2303145"/>
            <a:ext cx="608654" cy="544830"/>
          </a:xfrm>
          <a:prstGeom prst="rect">
            <a:avLst/>
          </a:prstGeom>
        </p:spPr>
      </p:pic>
      <p:pic>
        <p:nvPicPr>
          <p:cNvPr id="42" name="object 17">
            <a:extLst>
              <a:ext uri="{FF2B5EF4-FFF2-40B4-BE49-F238E27FC236}">
                <a16:creationId xmlns:a16="http://schemas.microsoft.com/office/drawing/2014/main" id="{5279D1D8-EBE0-87BB-27A0-D6ECCDAA5B5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2983" y="2310765"/>
            <a:ext cx="608654" cy="544830"/>
          </a:xfrm>
          <a:prstGeom prst="rect">
            <a:avLst/>
          </a:prstGeom>
        </p:spPr>
      </p:pic>
      <p:pic>
        <p:nvPicPr>
          <p:cNvPr id="43" name="Imagem 42" descr="Logotipo, Ícone&#10;&#10;Descrição gerada automaticamente">
            <a:extLst>
              <a:ext uri="{FF2B5EF4-FFF2-40B4-BE49-F238E27FC236}">
                <a16:creationId xmlns:a16="http://schemas.microsoft.com/office/drawing/2014/main" id="{8B5E1F2A-2A2B-2607-8F03-239B576DFF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89" y="2780336"/>
            <a:ext cx="431629" cy="523220"/>
          </a:xfrm>
          <a:prstGeom prst="rect">
            <a:avLst/>
          </a:prstGeom>
        </p:spPr>
      </p:pic>
      <p:pic>
        <p:nvPicPr>
          <p:cNvPr id="48" name="Imagem 47" descr="Ícone&#10;&#10;Descrição gerada automaticamente">
            <a:extLst>
              <a:ext uri="{FF2B5EF4-FFF2-40B4-BE49-F238E27FC236}">
                <a16:creationId xmlns:a16="http://schemas.microsoft.com/office/drawing/2014/main" id="{B31D047F-62EA-DAF4-D6F9-BCFC92FC8A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019" y="2180917"/>
            <a:ext cx="876465" cy="8764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40F2A9D-592F-E7C8-2CAA-155E0273D69E}"/>
              </a:ext>
            </a:extLst>
          </p:cNvPr>
          <p:cNvSpPr txBox="1"/>
          <p:nvPr/>
        </p:nvSpPr>
        <p:spPr>
          <a:xfrm>
            <a:off x="306846" y="3213395"/>
            <a:ext cx="992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Idealização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91551D7-9F7F-1F3D-EC80-10296609EAC4}"/>
              </a:ext>
            </a:extLst>
          </p:cNvPr>
          <p:cNvSpPr txBox="1"/>
          <p:nvPr/>
        </p:nvSpPr>
        <p:spPr>
          <a:xfrm>
            <a:off x="1657297" y="3350406"/>
            <a:ext cx="1285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Documentação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59711E6-0C22-C9AB-4C13-EB68851EB110}"/>
              </a:ext>
            </a:extLst>
          </p:cNvPr>
          <p:cNvSpPr txBox="1"/>
          <p:nvPr/>
        </p:nvSpPr>
        <p:spPr>
          <a:xfrm>
            <a:off x="1732574" y="1485318"/>
            <a:ext cx="1134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Questionário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389B19-EB77-DF1A-C681-953C1ACB0E57}"/>
              </a:ext>
            </a:extLst>
          </p:cNvPr>
          <p:cNvSpPr txBox="1"/>
          <p:nvPr/>
        </p:nvSpPr>
        <p:spPr>
          <a:xfrm>
            <a:off x="3211962" y="3125744"/>
            <a:ext cx="1185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Prototipagem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A39F08-8DC9-F843-8DA6-1A3401C10439}"/>
              </a:ext>
            </a:extLst>
          </p:cNvPr>
          <p:cNvSpPr txBox="1"/>
          <p:nvPr/>
        </p:nvSpPr>
        <p:spPr>
          <a:xfrm>
            <a:off x="4828519" y="3433521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Estilização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31D34E-43CD-FC22-D186-516C9F8FE05D}"/>
              </a:ext>
            </a:extLst>
          </p:cNvPr>
          <p:cNvSpPr txBox="1"/>
          <p:nvPr/>
        </p:nvSpPr>
        <p:spPr>
          <a:xfrm>
            <a:off x="4765171" y="1433739"/>
            <a:ext cx="1115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Estruturação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5C55E3-0672-0CE9-4E22-6510031714B8}"/>
              </a:ext>
            </a:extLst>
          </p:cNvPr>
          <p:cNvSpPr txBox="1"/>
          <p:nvPr/>
        </p:nvSpPr>
        <p:spPr>
          <a:xfrm>
            <a:off x="6436767" y="3255571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Back-</a:t>
            </a:r>
            <a:r>
              <a:rPr lang="pt-BR" sz="1400" dirty="0" err="1"/>
              <a:t>End</a:t>
            </a:r>
            <a:endParaRPr lang="pt-BR" sz="14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1A57410-5E3A-BD36-568B-D8ED78FA9C89}"/>
              </a:ext>
            </a:extLst>
          </p:cNvPr>
          <p:cNvSpPr txBox="1"/>
          <p:nvPr/>
        </p:nvSpPr>
        <p:spPr>
          <a:xfrm>
            <a:off x="8057019" y="3255570"/>
            <a:ext cx="876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Produção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6DDD8AC-3DFF-E4E1-4CA0-F0B8114CE3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98" y="1857549"/>
            <a:ext cx="461663" cy="561525"/>
          </a:xfrm>
          <a:prstGeom prst="rect">
            <a:avLst/>
          </a:prstGeom>
        </p:spPr>
      </p:pic>
      <p:pic>
        <p:nvPicPr>
          <p:cNvPr id="8" name="object 21">
            <a:extLst>
              <a:ext uri="{FF2B5EF4-FFF2-40B4-BE49-F238E27FC236}">
                <a16:creationId xmlns:a16="http://schemas.microsoft.com/office/drawing/2014/main" id="{6815025C-B486-9B53-2B2D-742655FF8B73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05520" y="2659577"/>
            <a:ext cx="647071" cy="608654"/>
          </a:xfrm>
          <a:prstGeom prst="rect">
            <a:avLst/>
          </a:prstGeom>
        </p:spPr>
      </p:pic>
      <p:pic>
        <p:nvPicPr>
          <p:cNvPr id="21" name="Imagem 20" descr="Uma imagem contendo Logotipo&#10;&#10;Descrição gerada automaticamente">
            <a:extLst>
              <a:ext uri="{FF2B5EF4-FFF2-40B4-BE49-F238E27FC236}">
                <a16:creationId xmlns:a16="http://schemas.microsoft.com/office/drawing/2014/main" id="{FE890BB6-EEF8-94AB-40C1-302BDEFC2D6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97" y="3709354"/>
            <a:ext cx="1239876" cy="50227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EA61BC4-E3DA-C851-865B-9F7D52D5C04D}"/>
              </a:ext>
            </a:extLst>
          </p:cNvPr>
          <p:cNvSpPr txBox="1"/>
          <p:nvPr/>
        </p:nvSpPr>
        <p:spPr>
          <a:xfrm>
            <a:off x="1657297" y="4336105"/>
            <a:ext cx="1048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Roadmap</a:t>
            </a:r>
            <a:r>
              <a:rPr lang="pt-BR" sz="1400" dirty="0"/>
              <a:t> e </a:t>
            </a:r>
          </a:p>
          <a:p>
            <a:r>
              <a:rPr lang="pt-BR" sz="1400" dirty="0" err="1"/>
              <a:t>Userstories</a:t>
            </a:r>
            <a:endParaRPr lang="pt-BR" sz="14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04AA66E-1347-ABDF-AF6F-4EF676FC0C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8754" y="2113313"/>
            <a:ext cx="750628" cy="916874"/>
          </a:xfrm>
          <a:prstGeom prst="rect">
            <a:avLst/>
          </a:prstGeom>
        </p:spPr>
      </p:pic>
      <p:pic>
        <p:nvPicPr>
          <p:cNvPr id="26" name="Imagem 25" descr="Texto, Logotipo&#10;&#10;Descrição gerada automaticamente">
            <a:extLst>
              <a:ext uri="{FF2B5EF4-FFF2-40B4-BE49-F238E27FC236}">
                <a16:creationId xmlns:a16="http://schemas.microsoft.com/office/drawing/2014/main" id="{EDFDCF13-55A7-5396-CECF-A8C1F8BE95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grpSp>
        <p:nvGrpSpPr>
          <p:cNvPr id="27" name="object 3">
            <a:extLst>
              <a:ext uri="{FF2B5EF4-FFF2-40B4-BE49-F238E27FC236}">
                <a16:creationId xmlns:a16="http://schemas.microsoft.com/office/drawing/2014/main" id="{C8A13885-4E36-2F69-53C0-12E08B70B074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7D3A9EFF-2A91-143C-0001-7DA6E9B5A4C9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48846D77-0213-7A98-AAF5-A685E3DDEB92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0BC764C3-7B35-5289-15AD-5DEA51AB9A07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11B1BC-DB4F-E27A-548B-1567888D71CD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Instituto Mauá de Tecnologia | Cases | Anpla">
            <a:extLst>
              <a:ext uri="{FF2B5EF4-FFF2-40B4-BE49-F238E27FC236}">
                <a16:creationId xmlns:a16="http://schemas.microsoft.com/office/drawing/2014/main" id="{9A39A64D-74E6-980E-B07D-9CBC2FCD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65B7A5F8-E532-FC88-5EB0-050B1B0570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9" y="237881"/>
            <a:ext cx="585337" cy="58533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3AAEE9A-C80D-6334-20C2-E3B184C59A9F}"/>
              </a:ext>
            </a:extLst>
          </p:cNvPr>
          <p:cNvSpPr txBox="1"/>
          <p:nvPr/>
        </p:nvSpPr>
        <p:spPr>
          <a:xfrm>
            <a:off x="1217156" y="292576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spc="-70" dirty="0"/>
              <a:t>Processos e Ferramentas</a:t>
            </a:r>
            <a:endParaRPr lang="pt-BR" sz="2500" dirty="0"/>
          </a:p>
        </p:txBody>
      </p:sp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59E5B1A1-99FD-9227-94C7-2CE496AEFA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8" y="2448429"/>
            <a:ext cx="776688" cy="776688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4DB66C7C-810F-9137-AF6C-D2BAF273E793}"/>
              </a:ext>
            </a:extLst>
          </p:cNvPr>
          <p:cNvSpPr txBox="1"/>
          <p:nvPr/>
        </p:nvSpPr>
        <p:spPr>
          <a:xfrm>
            <a:off x="51559" y="3305699"/>
            <a:ext cx="992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Idealização</a:t>
            </a:r>
          </a:p>
        </p:txBody>
      </p:sp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DDC045CE-95D3-1E27-77C2-B9EAE37024B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44" y="2092842"/>
            <a:ext cx="461663" cy="561525"/>
          </a:xfrm>
          <a:prstGeom prst="rect">
            <a:avLst/>
          </a:prstGeom>
        </p:spPr>
      </p:pic>
      <p:pic>
        <p:nvPicPr>
          <p:cNvPr id="44" name="object 21">
            <a:extLst>
              <a:ext uri="{FF2B5EF4-FFF2-40B4-BE49-F238E27FC236}">
                <a16:creationId xmlns:a16="http://schemas.microsoft.com/office/drawing/2014/main" id="{A6835259-8318-1BCD-3521-3EA09B996DA4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29971" y="2847302"/>
            <a:ext cx="647071" cy="608654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A48C8ADA-540E-E4C6-156A-0CF40643D33B}"/>
              </a:ext>
            </a:extLst>
          </p:cNvPr>
          <p:cNvSpPr txBox="1"/>
          <p:nvPr/>
        </p:nvSpPr>
        <p:spPr>
          <a:xfrm>
            <a:off x="1270458" y="1743216"/>
            <a:ext cx="1285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Questionário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F3F7081-F3AA-6200-7622-FDA3B1DBFF61}"/>
              </a:ext>
            </a:extLst>
          </p:cNvPr>
          <p:cNvSpPr txBox="1"/>
          <p:nvPr/>
        </p:nvSpPr>
        <p:spPr>
          <a:xfrm>
            <a:off x="1262213" y="3484224"/>
            <a:ext cx="1251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Documentação</a:t>
            </a:r>
          </a:p>
        </p:txBody>
      </p:sp>
      <p:pic>
        <p:nvPicPr>
          <p:cNvPr id="50" name="object 16">
            <a:extLst>
              <a:ext uri="{FF2B5EF4-FFF2-40B4-BE49-F238E27FC236}">
                <a16:creationId xmlns:a16="http://schemas.microsoft.com/office/drawing/2014/main" id="{5368983B-1E39-4919-C0B7-F1662750C95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53255" y="1803217"/>
            <a:ext cx="981461" cy="1230630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F76128AE-294D-A255-D239-B9D18A50D7DF}"/>
              </a:ext>
            </a:extLst>
          </p:cNvPr>
          <p:cNvSpPr txBox="1"/>
          <p:nvPr/>
        </p:nvSpPr>
        <p:spPr>
          <a:xfrm>
            <a:off x="2526868" y="1736584"/>
            <a:ext cx="12216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Prototipagem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43E7D728-54F8-35D2-B4AB-13BA63AC8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097" y="2301578"/>
            <a:ext cx="608654" cy="608654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8DE597A3-2C22-3F14-734B-CDFD5A698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4024" y="3023433"/>
            <a:ext cx="522115" cy="554091"/>
          </a:xfrm>
          <a:prstGeom prst="rect">
            <a:avLst/>
          </a:prstGeom>
        </p:spPr>
      </p:pic>
      <p:pic>
        <p:nvPicPr>
          <p:cNvPr id="55" name="Imagem 54" descr="Logotipo, Ícone&#10;&#10;Descrição gerada automaticamente">
            <a:extLst>
              <a:ext uri="{FF2B5EF4-FFF2-40B4-BE49-F238E27FC236}">
                <a16:creationId xmlns:a16="http://schemas.microsoft.com/office/drawing/2014/main" id="{62FBAF6F-05EE-44A2-1F39-C5FD6CAD1A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70" y="3040127"/>
            <a:ext cx="431629" cy="523220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B9A53149-B2CE-EB15-5310-C2FE5818330F}"/>
              </a:ext>
            </a:extLst>
          </p:cNvPr>
          <p:cNvSpPr txBox="1"/>
          <p:nvPr/>
        </p:nvSpPr>
        <p:spPr>
          <a:xfrm>
            <a:off x="4366541" y="2006184"/>
            <a:ext cx="1184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Estruturação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60AB2EF-158D-5D70-32DF-A7F8C583219C}"/>
              </a:ext>
            </a:extLst>
          </p:cNvPr>
          <p:cNvSpPr txBox="1"/>
          <p:nvPr/>
        </p:nvSpPr>
        <p:spPr>
          <a:xfrm>
            <a:off x="4431385" y="3568989"/>
            <a:ext cx="1333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Estilização</a:t>
            </a: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D3925178-5DE6-049C-619C-3399D5037D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6098" y="2378336"/>
            <a:ext cx="750628" cy="916874"/>
          </a:xfrm>
          <a:prstGeom prst="rect">
            <a:avLst/>
          </a:prstGeom>
        </p:spPr>
      </p:pic>
      <p:pic>
        <p:nvPicPr>
          <p:cNvPr id="5122" name="Picture 2" descr="Logotipo do github - ícones de mídia social grátis">
            <a:extLst>
              <a:ext uri="{FF2B5EF4-FFF2-40B4-BE49-F238E27FC236}">
                <a16:creationId xmlns:a16="http://schemas.microsoft.com/office/drawing/2014/main" id="{D39B20AB-D665-BE03-F9B3-8033B1B0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31" y="2350859"/>
            <a:ext cx="925981" cy="9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1DC4A45D-F479-81F4-E487-AD6CBD3E4EFD}"/>
              </a:ext>
            </a:extLst>
          </p:cNvPr>
          <p:cNvSpPr txBox="1"/>
          <p:nvPr/>
        </p:nvSpPr>
        <p:spPr>
          <a:xfrm>
            <a:off x="6046437" y="3305698"/>
            <a:ext cx="1251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Back-</a:t>
            </a:r>
            <a:r>
              <a:rPr lang="pt-BR" sz="1200" dirty="0" err="1">
                <a:solidFill>
                  <a:schemeClr val="bg1"/>
                </a:solidFill>
              </a:rPr>
              <a:t>End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120" name="CaixaDeTexto 5119">
            <a:extLst>
              <a:ext uri="{FF2B5EF4-FFF2-40B4-BE49-F238E27FC236}">
                <a16:creationId xmlns:a16="http://schemas.microsoft.com/office/drawing/2014/main" id="{26D40269-6390-B55B-39A6-D7917AC90942}"/>
              </a:ext>
            </a:extLst>
          </p:cNvPr>
          <p:cNvSpPr txBox="1"/>
          <p:nvPr/>
        </p:nvSpPr>
        <p:spPr>
          <a:xfrm>
            <a:off x="7619182" y="3363408"/>
            <a:ext cx="925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Produção</a:t>
            </a:r>
          </a:p>
        </p:txBody>
      </p:sp>
      <p:pic>
        <p:nvPicPr>
          <p:cNvPr id="5121" name="Imagem 5120" descr="Uma imagem contendo Logotipo&#10;&#10;Descrição gerada automaticamente">
            <a:extLst>
              <a:ext uri="{FF2B5EF4-FFF2-40B4-BE49-F238E27FC236}">
                <a16:creationId xmlns:a16="http://schemas.microsoft.com/office/drawing/2014/main" id="{C6835675-3052-B3A2-84BE-33BB42C4BF9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3" y="3001924"/>
            <a:ext cx="1239876" cy="502272"/>
          </a:xfrm>
          <a:prstGeom prst="rect">
            <a:avLst/>
          </a:prstGeom>
        </p:spPr>
      </p:pic>
      <p:sp>
        <p:nvSpPr>
          <p:cNvPr id="5124" name="CaixaDeTexto 5123">
            <a:extLst>
              <a:ext uri="{FF2B5EF4-FFF2-40B4-BE49-F238E27FC236}">
                <a16:creationId xmlns:a16="http://schemas.microsoft.com/office/drawing/2014/main" id="{5686CCE6-7492-0E6E-2539-B442EFFCE75E}"/>
              </a:ext>
            </a:extLst>
          </p:cNvPr>
          <p:cNvSpPr txBox="1"/>
          <p:nvPr/>
        </p:nvSpPr>
        <p:spPr>
          <a:xfrm>
            <a:off x="2717475" y="3501908"/>
            <a:ext cx="1634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Roadmap</a:t>
            </a:r>
            <a:r>
              <a:rPr lang="pt-BR" sz="1200" dirty="0">
                <a:solidFill>
                  <a:schemeClr val="bg1"/>
                </a:solidFill>
              </a:rPr>
              <a:t> e 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Userstories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125" name="Seta: para a Direita 5124">
            <a:extLst>
              <a:ext uri="{FF2B5EF4-FFF2-40B4-BE49-F238E27FC236}">
                <a16:creationId xmlns:a16="http://schemas.microsoft.com/office/drawing/2014/main" id="{353D836B-E5F6-686C-9D41-FA7342B29867}"/>
              </a:ext>
            </a:extLst>
          </p:cNvPr>
          <p:cNvSpPr/>
          <p:nvPr/>
        </p:nvSpPr>
        <p:spPr>
          <a:xfrm>
            <a:off x="1035634" y="2724150"/>
            <a:ext cx="436200" cy="290925"/>
          </a:xfrm>
          <a:prstGeom prst="rightArrow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26" name="Seta: para a Direita 5125">
            <a:extLst>
              <a:ext uri="{FF2B5EF4-FFF2-40B4-BE49-F238E27FC236}">
                <a16:creationId xmlns:a16="http://schemas.microsoft.com/office/drawing/2014/main" id="{37015533-80F3-CBA0-114E-79C0D098B948}"/>
              </a:ext>
            </a:extLst>
          </p:cNvPr>
          <p:cNvSpPr/>
          <p:nvPr/>
        </p:nvSpPr>
        <p:spPr>
          <a:xfrm>
            <a:off x="2242475" y="2720768"/>
            <a:ext cx="436200" cy="290925"/>
          </a:xfrm>
          <a:prstGeom prst="rightArrow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27" name="Seta: para a Direita 5126">
            <a:extLst>
              <a:ext uri="{FF2B5EF4-FFF2-40B4-BE49-F238E27FC236}">
                <a16:creationId xmlns:a16="http://schemas.microsoft.com/office/drawing/2014/main" id="{B3549D50-3D64-3C86-05CC-4EDFD3E8E1A6}"/>
              </a:ext>
            </a:extLst>
          </p:cNvPr>
          <p:cNvSpPr/>
          <p:nvPr/>
        </p:nvSpPr>
        <p:spPr>
          <a:xfrm>
            <a:off x="3845022" y="2739115"/>
            <a:ext cx="436200" cy="290925"/>
          </a:xfrm>
          <a:prstGeom prst="rightArrow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28" name="Seta: para a Direita 5127">
            <a:extLst>
              <a:ext uri="{FF2B5EF4-FFF2-40B4-BE49-F238E27FC236}">
                <a16:creationId xmlns:a16="http://schemas.microsoft.com/office/drawing/2014/main" id="{11435277-F605-49FE-690E-A11CAF4DBF79}"/>
              </a:ext>
            </a:extLst>
          </p:cNvPr>
          <p:cNvSpPr/>
          <p:nvPr/>
        </p:nvSpPr>
        <p:spPr>
          <a:xfrm>
            <a:off x="5501586" y="2727441"/>
            <a:ext cx="436200" cy="290925"/>
          </a:xfrm>
          <a:prstGeom prst="rightArrow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29" name="Seta: para a Direita 5128">
            <a:extLst>
              <a:ext uri="{FF2B5EF4-FFF2-40B4-BE49-F238E27FC236}">
                <a16:creationId xmlns:a16="http://schemas.microsoft.com/office/drawing/2014/main" id="{DD0653AC-8C5B-ED59-D74D-6735240211C4}"/>
              </a:ext>
            </a:extLst>
          </p:cNvPr>
          <p:cNvSpPr/>
          <p:nvPr/>
        </p:nvSpPr>
        <p:spPr>
          <a:xfrm>
            <a:off x="7020380" y="2710132"/>
            <a:ext cx="436200" cy="290925"/>
          </a:xfrm>
          <a:prstGeom prst="rightArrow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AF3E2-3CFB-4733-9D9B-B43CE4A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00" y="313933"/>
            <a:ext cx="7053999" cy="369332"/>
          </a:xfrm>
        </p:spPr>
        <p:txBody>
          <a:bodyPr>
            <a:normAutofit fontScale="90000"/>
          </a:bodyPr>
          <a:lstStyle/>
          <a:p>
            <a:r>
              <a:rPr lang="pt-BR" dirty="0"/>
              <a:t>Road Map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54A8E-6C15-4F75-B6BF-7A5A0A37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3" y="1410163"/>
            <a:ext cx="8095213" cy="830997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pPr lvl="1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848A85FB-3D7F-321A-82AF-16816E8C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1C1D82-8CB5-BB6A-9AFF-3794EA22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3" y="128499"/>
            <a:ext cx="740200" cy="740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08CDF84-E7FD-2CA3-C210-D927489B6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48206"/>
            <a:ext cx="6872147" cy="3708269"/>
          </a:xfrm>
          <a:prstGeom prst="rect">
            <a:avLst/>
          </a:prstGeom>
        </p:spPr>
      </p:pic>
      <p:grpSp>
        <p:nvGrpSpPr>
          <p:cNvPr id="9" name="object 3">
            <a:extLst>
              <a:ext uri="{FF2B5EF4-FFF2-40B4-BE49-F238E27FC236}">
                <a16:creationId xmlns:a16="http://schemas.microsoft.com/office/drawing/2014/main" id="{0F90E676-3110-3ADD-8746-D24F8E3C392E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98C88E56-1620-16C1-2D0A-88829147992E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E76C0879-EFED-5F59-EBBC-681B2B271988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C3790B-EAD8-766E-F000-9198C37FAE83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2773B49-1021-3F3E-2D20-AA86D815C1DF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A0C0C87-EB70-7083-1C4B-7007F07D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7396"/>
            <a:ext cx="718610" cy="71861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F56561E-4CC1-D85C-0787-BCAD8659DC61}"/>
              </a:ext>
            </a:extLst>
          </p:cNvPr>
          <p:cNvSpPr txBox="1"/>
          <p:nvPr/>
        </p:nvSpPr>
        <p:spPr>
          <a:xfrm>
            <a:off x="1250117" y="306322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/>
              <a:t>Road Map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D07BF7A-D305-5325-CB3C-5F17F4F04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29" y="1192205"/>
            <a:ext cx="6872147" cy="370826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074" name="Picture 2" descr="Instituto Mauá de Tecnologia | Cases | Anpla">
            <a:extLst>
              <a:ext uri="{FF2B5EF4-FFF2-40B4-BE49-F238E27FC236}">
                <a16:creationId xmlns:a16="http://schemas.microsoft.com/office/drawing/2014/main" id="{EDEA521E-A1F2-EDEE-7EFB-430DCDF5A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19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AF3E2-3CFB-4733-9D9B-B43CE4A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00" y="313933"/>
            <a:ext cx="7053999" cy="369332"/>
          </a:xfrm>
        </p:spPr>
        <p:txBody>
          <a:bodyPr>
            <a:normAutofit fontScale="90000"/>
          </a:bodyPr>
          <a:lstStyle/>
          <a:p>
            <a:r>
              <a:rPr lang="pt-BR" dirty="0"/>
              <a:t>Sprints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54A8E-6C15-4F75-B6BF-7A5A0A37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23" y="1423606"/>
            <a:ext cx="8440180" cy="2913198"/>
          </a:xfrm>
        </p:spPr>
        <p:txBody>
          <a:bodyPr>
            <a:normAutofit/>
          </a:bodyPr>
          <a:lstStyle/>
          <a:p>
            <a:r>
              <a:rPr lang="pt-BR" dirty="0"/>
              <a:t>Planejamento e Documentação (01/Mar a 31/Mar) </a:t>
            </a:r>
            <a:r>
              <a:rPr lang="pt-BR" dirty="0">
                <a:sym typeface="Wingdings" panose="05000000000000000000" pitchFamily="2" charset="2"/>
              </a:rPr>
              <a:t> 40 </a:t>
            </a:r>
            <a:r>
              <a:rPr lang="pt-BR" dirty="0" err="1">
                <a:sym typeface="Wingdings" panose="05000000000000000000" pitchFamily="2" charset="2"/>
              </a:rPr>
              <a:t>storys</a:t>
            </a:r>
            <a:r>
              <a:rPr lang="pt-BR" dirty="0">
                <a:sym typeface="Wingdings" panose="05000000000000000000" pitchFamily="2" charset="2"/>
              </a:rPr>
              <a:t> points</a:t>
            </a:r>
          </a:p>
          <a:p>
            <a:r>
              <a:rPr lang="pt-BR" dirty="0">
                <a:sym typeface="Wingdings" panose="05000000000000000000" pitchFamily="2" charset="2"/>
              </a:rPr>
              <a:t>Design de Interface e Funcionalidades (01/</a:t>
            </a:r>
            <a:r>
              <a:rPr lang="pt-BR" dirty="0" err="1">
                <a:sym typeface="Wingdings" panose="05000000000000000000" pitchFamily="2" charset="2"/>
              </a:rPr>
              <a:t>Apr</a:t>
            </a:r>
            <a:r>
              <a:rPr lang="pt-BR" dirty="0">
                <a:sym typeface="Wingdings" panose="05000000000000000000" pitchFamily="2" charset="2"/>
              </a:rPr>
              <a:t> e 30/</a:t>
            </a:r>
            <a:r>
              <a:rPr lang="pt-BR" dirty="0" err="1">
                <a:sym typeface="Wingdings" panose="05000000000000000000" pitchFamily="2" charset="2"/>
              </a:rPr>
              <a:t>Apr</a:t>
            </a:r>
            <a:r>
              <a:rPr lang="pt-BR" dirty="0">
                <a:sym typeface="Wingdings" panose="05000000000000000000" pitchFamily="2" charset="2"/>
              </a:rPr>
              <a:t>)  42 </a:t>
            </a:r>
            <a:r>
              <a:rPr lang="pt-BR" dirty="0" err="1">
                <a:sym typeface="Wingdings" panose="05000000000000000000" pitchFamily="2" charset="2"/>
              </a:rPr>
              <a:t>story</a:t>
            </a:r>
            <a:r>
              <a:rPr lang="pt-BR" dirty="0">
                <a:sym typeface="Wingdings" panose="05000000000000000000" pitchFamily="2" charset="2"/>
              </a:rPr>
              <a:t> points</a:t>
            </a:r>
          </a:p>
          <a:p>
            <a:r>
              <a:rPr lang="pt-BR" dirty="0" err="1">
                <a:sym typeface="Wingdings" panose="05000000000000000000" pitchFamily="2" charset="2"/>
              </a:rPr>
              <a:t>MauaNet</a:t>
            </a:r>
            <a:r>
              <a:rPr lang="pt-BR" dirty="0">
                <a:sym typeface="Wingdings" panose="05000000000000000000" pitchFamily="2" charset="2"/>
              </a:rPr>
              <a:t> 3.0 (01/Mai a 15/Mai)  44 </a:t>
            </a:r>
            <a:r>
              <a:rPr lang="pt-BR" dirty="0" err="1">
                <a:sym typeface="Wingdings" panose="05000000000000000000" pitchFamily="2" charset="2"/>
              </a:rPr>
              <a:t>story</a:t>
            </a:r>
            <a:r>
              <a:rPr lang="pt-BR" dirty="0">
                <a:sym typeface="Wingdings" panose="05000000000000000000" pitchFamily="2" charset="2"/>
              </a:rPr>
              <a:t> points</a:t>
            </a:r>
          </a:p>
          <a:p>
            <a:r>
              <a:rPr lang="pt-BR" dirty="0" err="1">
                <a:sym typeface="Wingdings" panose="05000000000000000000" pitchFamily="2" charset="2"/>
              </a:rPr>
              <a:t>Mmedias</a:t>
            </a:r>
            <a:r>
              <a:rPr lang="pt-BR" dirty="0">
                <a:sym typeface="Wingdings" panose="05000000000000000000" pitchFamily="2" charset="2"/>
              </a:rPr>
              <a:t> (15/Mai a 31/Mai)  44 </a:t>
            </a:r>
            <a:r>
              <a:rPr lang="pt-BR" dirty="0" err="1">
                <a:sym typeface="Wingdings" panose="05000000000000000000" pitchFamily="2" charset="2"/>
              </a:rPr>
              <a:t>story</a:t>
            </a:r>
            <a:r>
              <a:rPr lang="pt-BR" dirty="0">
                <a:sym typeface="Wingdings" panose="05000000000000000000" pitchFamily="2" charset="2"/>
              </a:rPr>
              <a:t> points</a:t>
            </a:r>
          </a:p>
          <a:p>
            <a:r>
              <a:rPr lang="pt-BR" dirty="0">
                <a:sym typeface="Wingdings" panose="05000000000000000000" pitchFamily="2" charset="2"/>
              </a:rPr>
              <a:t>Finalização do Projeto (31/Mai a 17/</a:t>
            </a:r>
            <a:r>
              <a:rPr lang="pt-BR" dirty="0" err="1">
                <a:sym typeface="Wingdings" panose="05000000000000000000" pitchFamily="2" charset="2"/>
              </a:rPr>
              <a:t>Jun</a:t>
            </a:r>
            <a:r>
              <a:rPr lang="pt-BR" dirty="0">
                <a:sym typeface="Wingdings" panose="05000000000000000000" pitchFamily="2" charset="2"/>
              </a:rPr>
              <a:t>)  40 </a:t>
            </a:r>
            <a:r>
              <a:rPr lang="pt-BR" dirty="0" err="1">
                <a:sym typeface="Wingdings" panose="05000000000000000000" pitchFamily="2" charset="2"/>
              </a:rPr>
              <a:t>story</a:t>
            </a:r>
            <a:r>
              <a:rPr lang="pt-BR" dirty="0">
                <a:sym typeface="Wingdings" panose="05000000000000000000" pitchFamily="2" charset="2"/>
              </a:rPr>
              <a:t> points</a:t>
            </a:r>
          </a:p>
          <a:p>
            <a:r>
              <a:rPr lang="pt-BR" dirty="0">
                <a:sym typeface="Wingdings" panose="05000000000000000000" pitchFamily="2" charset="2"/>
              </a:rPr>
              <a:t>Sistema de Notas (17/</a:t>
            </a:r>
            <a:r>
              <a:rPr lang="pt-BR" dirty="0" err="1">
                <a:sym typeface="Wingdings" panose="05000000000000000000" pitchFamily="2" charset="2"/>
              </a:rPr>
              <a:t>jun</a:t>
            </a:r>
            <a:r>
              <a:rPr lang="pt-BR" dirty="0">
                <a:sym typeface="Wingdings" panose="05000000000000000000" pitchFamily="2" charset="2"/>
              </a:rPr>
              <a:t> a 30/</a:t>
            </a:r>
            <a:r>
              <a:rPr lang="pt-BR" dirty="0" err="1">
                <a:sym typeface="Wingdings" panose="05000000000000000000" pitchFamily="2" charset="2"/>
              </a:rPr>
              <a:t>jun</a:t>
            </a:r>
            <a:r>
              <a:rPr lang="pt-BR" dirty="0">
                <a:sym typeface="Wingdings" panose="05000000000000000000" pitchFamily="2" charset="2"/>
              </a:rPr>
              <a:t>)  XX </a:t>
            </a:r>
            <a:r>
              <a:rPr lang="pt-BR" dirty="0" err="1">
                <a:sym typeface="Wingdings" panose="05000000000000000000" pitchFamily="2" charset="2"/>
              </a:rPr>
              <a:t>story</a:t>
            </a:r>
            <a:r>
              <a:rPr lang="pt-BR" dirty="0">
                <a:sym typeface="Wingdings" panose="05000000000000000000" pitchFamily="2" charset="2"/>
              </a:rPr>
              <a:t> points</a:t>
            </a:r>
          </a:p>
          <a:p>
            <a:endParaRPr lang="pt-BR" dirty="0"/>
          </a:p>
          <a:p>
            <a:endParaRPr lang="pt-BR" dirty="0">
              <a:solidFill>
                <a:schemeClr val="bg1"/>
              </a:solidFill>
            </a:endParaRPr>
          </a:p>
          <a:p>
            <a:pPr lvl="1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848A85FB-3D7F-321A-82AF-16816E8C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ED5C03-50CC-7061-5461-C49D6E2A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9" y="72324"/>
            <a:ext cx="771008" cy="771008"/>
          </a:xfrm>
          <a:prstGeom prst="rect">
            <a:avLst/>
          </a:prstGeom>
        </p:spPr>
      </p:pic>
      <p:grpSp>
        <p:nvGrpSpPr>
          <p:cNvPr id="10" name="object 3">
            <a:extLst>
              <a:ext uri="{FF2B5EF4-FFF2-40B4-BE49-F238E27FC236}">
                <a16:creationId xmlns:a16="http://schemas.microsoft.com/office/drawing/2014/main" id="{429D4D4D-14B3-B153-4493-EA809A495B43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CAB12677-6558-5AB1-63A1-FCEE61CBC12D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05266EC0-0868-77F9-0665-9DDEFFACD612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1F5B01F2-EC84-A612-9955-7519D94F7C71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07B08C-5AE1-21D2-8578-E94A92273EFF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5744BFD-A680-57FD-F683-B42E498B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3" y="113095"/>
            <a:ext cx="771008" cy="77100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A1FA07-DA79-68C1-ADCA-E9C4495C6874}"/>
              </a:ext>
            </a:extLst>
          </p:cNvPr>
          <p:cNvSpPr txBox="1"/>
          <p:nvPr/>
        </p:nvSpPr>
        <p:spPr>
          <a:xfrm>
            <a:off x="1524000" y="313933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/>
              <a:t>Sprints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BF44BB5-D210-33CF-DF15-72CE25C8ED09}"/>
              </a:ext>
            </a:extLst>
          </p:cNvPr>
          <p:cNvSpPr txBox="1"/>
          <p:nvPr/>
        </p:nvSpPr>
        <p:spPr>
          <a:xfrm>
            <a:off x="457200" y="1558551"/>
            <a:ext cx="745090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- Planejamento e Documentação (01/Mar a 31/Mar) 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 40 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storys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points</a:t>
            </a:r>
          </a:p>
          <a:p>
            <a:endParaRPr lang="pt-BR" sz="1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- Design de Interface e Funcionalidades (01/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Apr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e 30/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Apr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)  42 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story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points</a:t>
            </a:r>
          </a:p>
          <a:p>
            <a:endParaRPr lang="pt-BR" sz="1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- 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MauaNet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3.0 (01/Mai a 15/Mai)  44 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story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points</a:t>
            </a:r>
          </a:p>
          <a:p>
            <a:endParaRPr lang="pt-BR" sz="1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- 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Mmedias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(15/Mai a 31/Mai)  44 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story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points</a:t>
            </a:r>
          </a:p>
          <a:p>
            <a:endParaRPr lang="pt-BR" sz="1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- Finalização do Projeto (31/Mai a 17/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Jun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)  40 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story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points</a:t>
            </a:r>
          </a:p>
          <a:p>
            <a:endParaRPr lang="pt-BR" sz="1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- Sistema de Notas (17/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jun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a 30/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jun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)  XX </a:t>
            </a:r>
            <a:r>
              <a:rPr lang="pt-BR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story</a:t>
            </a:r>
            <a:r>
              <a:rPr lang="pt-BR" sz="1600" dirty="0">
                <a:solidFill>
                  <a:schemeClr val="bg1"/>
                </a:solidFill>
                <a:sym typeface="Wingdings" panose="05000000000000000000" pitchFamily="2" charset="2"/>
              </a:rPr>
              <a:t> points</a:t>
            </a:r>
          </a:p>
        </p:txBody>
      </p:sp>
      <p:pic>
        <p:nvPicPr>
          <p:cNvPr id="20" name="Picture 2" descr="Instituto Mauá de Tecnologia | Cases | Anpla">
            <a:extLst>
              <a:ext uri="{FF2B5EF4-FFF2-40B4-BE49-F238E27FC236}">
                <a16:creationId xmlns:a16="http://schemas.microsoft.com/office/drawing/2014/main" id="{54A972DE-AD6E-9526-32E4-EC4389A2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10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AF3E2-3CFB-4733-9D9B-B43CE4A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00" y="313933"/>
            <a:ext cx="7053999" cy="369332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Kaban</a:t>
            </a:r>
            <a:r>
              <a:rPr lang="pt-BR" dirty="0"/>
              <a:t> Board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54A8E-6C15-4F75-B6BF-7A5A0A37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3" y="1410163"/>
            <a:ext cx="8095213" cy="830997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pPr lvl="1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848A85FB-3D7F-321A-82AF-16816E8C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77A32C6-92D2-98B0-D8FC-C9673607BA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7" y="145862"/>
            <a:ext cx="635092" cy="635092"/>
          </a:xfrm>
          <a:prstGeom prst="rect">
            <a:avLst/>
          </a:prstGeom>
        </p:spPr>
      </p:pic>
      <p:grpSp>
        <p:nvGrpSpPr>
          <p:cNvPr id="8" name="object 3">
            <a:extLst>
              <a:ext uri="{FF2B5EF4-FFF2-40B4-BE49-F238E27FC236}">
                <a16:creationId xmlns:a16="http://schemas.microsoft.com/office/drawing/2014/main" id="{F2526CD6-4A97-42B4-03E2-A9CB8EBFD2F9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B26AC8A1-D606-7087-9D5A-C6C9768B659A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F81A7E6A-147A-AB6E-7B3D-98A9F2ED2C36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445AA07F-1B11-DF24-D8A1-6912DFB7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8" y="1029563"/>
            <a:ext cx="7536901" cy="397184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D391FB4-1AB2-293C-10EB-B48DC02A8B84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A67CCC8-1BEF-28AE-51BC-66AE81376844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Instituto Mauá de Tecnologia | Cases | Anpla">
            <a:extLst>
              <a:ext uri="{FF2B5EF4-FFF2-40B4-BE49-F238E27FC236}">
                <a16:creationId xmlns:a16="http://schemas.microsoft.com/office/drawing/2014/main" id="{923F0182-9BD5-5F69-9F70-D39A9AD2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EB89E1FB-5790-F021-EA60-D5BDF9919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1" y="216910"/>
            <a:ext cx="635092" cy="63509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9B7746-2E30-F36A-D27D-BE30124FF4BA}"/>
              </a:ext>
            </a:extLst>
          </p:cNvPr>
          <p:cNvSpPr txBox="1"/>
          <p:nvPr/>
        </p:nvSpPr>
        <p:spPr>
          <a:xfrm>
            <a:off x="1295400" y="303900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 err="1"/>
              <a:t>Kaban</a:t>
            </a:r>
            <a:r>
              <a:rPr lang="pt-BR" sz="2500" dirty="0"/>
              <a:t> Board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0974167-900A-7296-FC96-FA666B1D1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57" y="1107438"/>
            <a:ext cx="7184719" cy="378624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64547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AF3E2-3CFB-4733-9D9B-B43CE4A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00" y="313933"/>
            <a:ext cx="7053999" cy="369332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Userstories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54A8E-6C15-4F75-B6BF-7A5A0A37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3" y="1410163"/>
            <a:ext cx="8095213" cy="830997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pPr lvl="1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848A85FB-3D7F-321A-82AF-16816E8C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B469CB78-2D75-61B4-8034-DE4853A97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7" y="139238"/>
            <a:ext cx="711291" cy="711291"/>
          </a:xfrm>
          <a:prstGeom prst="rect">
            <a:avLst/>
          </a:prstGeom>
        </p:spPr>
      </p:pic>
      <p:grpSp>
        <p:nvGrpSpPr>
          <p:cNvPr id="8" name="object 3">
            <a:extLst>
              <a:ext uri="{FF2B5EF4-FFF2-40B4-BE49-F238E27FC236}">
                <a16:creationId xmlns:a16="http://schemas.microsoft.com/office/drawing/2014/main" id="{5F3F70E6-66EE-7168-4EE4-AB842F83617E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861331A9-F7AE-3F45-ED47-6F7B44C5B1E9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F67E92B-7428-88EA-3D2A-32C4F74FBD74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Retângulo: Canto Dobrado 3">
            <a:extLst>
              <a:ext uri="{FF2B5EF4-FFF2-40B4-BE49-F238E27FC236}">
                <a16:creationId xmlns:a16="http://schemas.microsoft.com/office/drawing/2014/main" id="{8FF68A02-C01B-FFC9-F7C1-B498BE8BB01B}"/>
              </a:ext>
            </a:extLst>
          </p:cNvPr>
          <p:cNvSpPr/>
          <p:nvPr/>
        </p:nvSpPr>
        <p:spPr>
          <a:xfrm>
            <a:off x="718358" y="1140655"/>
            <a:ext cx="1828800" cy="3804112"/>
          </a:xfrm>
          <a:prstGeom prst="foldedCorner">
            <a:avLst/>
          </a:prstGeom>
          <a:ln>
            <a:solidFill>
              <a:schemeClr val="accent4">
                <a:shade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  <a:p>
            <a:pPr algn="ctr"/>
            <a:endParaRPr lang="pt-BR" sz="9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BB7A2E-F07D-7816-21CE-8910E9A210AC}"/>
              </a:ext>
            </a:extLst>
          </p:cNvPr>
          <p:cNvSpPr txBox="1"/>
          <p:nvPr/>
        </p:nvSpPr>
        <p:spPr>
          <a:xfrm>
            <a:off x="832658" y="1352550"/>
            <a:ext cx="160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Boletim do aluno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Eu como Aluno da Mauá</a:t>
            </a:r>
          </a:p>
          <a:p>
            <a:r>
              <a:rPr lang="pt-BR" sz="800" dirty="0">
                <a:solidFill>
                  <a:schemeClr val="bg1"/>
                </a:solidFill>
              </a:rPr>
              <a:t>Quero poder acessar meu boletim </a:t>
            </a:r>
          </a:p>
          <a:p>
            <a:r>
              <a:rPr lang="pt-BR" sz="800" dirty="0">
                <a:solidFill>
                  <a:schemeClr val="bg1"/>
                </a:solidFill>
              </a:rPr>
              <a:t>Para que possa acompanhar meu desempenho </a:t>
            </a:r>
          </a:p>
          <a:p>
            <a:r>
              <a:rPr lang="pt-BR" sz="800" dirty="0">
                <a:solidFill>
                  <a:schemeClr val="bg1"/>
                </a:solidFill>
              </a:rPr>
              <a:t>Critérios de aceitação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1.Apresentar o boletim de forma a ter todas as notas do período atual visíveis</a:t>
            </a:r>
          </a:p>
          <a:p>
            <a:pPr marL="228600" indent="-228600">
              <a:buAutoNum type="arabicPeriod"/>
            </a:pPr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2. Separar as notas em seções de medias/notas de prova e notas de trabalho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3. Apresentar somente as notas referentes ao aluno logado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4. Ter disponível o acesso aos boletins antigos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5. Apresentar o coeficiente de rendimento</a:t>
            </a:r>
          </a:p>
        </p:txBody>
      </p:sp>
      <p:sp>
        <p:nvSpPr>
          <p:cNvPr id="11" name="Retângulo: Canto Dobrado 10">
            <a:extLst>
              <a:ext uri="{FF2B5EF4-FFF2-40B4-BE49-F238E27FC236}">
                <a16:creationId xmlns:a16="http://schemas.microsoft.com/office/drawing/2014/main" id="{78424152-0E5B-7072-2738-1B832A8967C8}"/>
              </a:ext>
            </a:extLst>
          </p:cNvPr>
          <p:cNvSpPr/>
          <p:nvPr/>
        </p:nvSpPr>
        <p:spPr>
          <a:xfrm>
            <a:off x="3238500" y="1165327"/>
            <a:ext cx="1828800" cy="3804112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shade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highlight>
                <a:srgbClr val="00FFFF"/>
              </a:highlight>
            </a:endParaRPr>
          </a:p>
          <a:p>
            <a:pPr algn="ctr"/>
            <a:endParaRPr lang="pt-BR" sz="900" dirty="0">
              <a:highlight>
                <a:srgbClr val="00FFFF"/>
              </a:highlight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E7D50C-17AC-1720-9F9D-BBEC8A4B9B1C}"/>
              </a:ext>
            </a:extLst>
          </p:cNvPr>
          <p:cNvSpPr txBox="1"/>
          <p:nvPr/>
        </p:nvSpPr>
        <p:spPr>
          <a:xfrm>
            <a:off x="3352800" y="1282279"/>
            <a:ext cx="1600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MMedias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Eu como aluno </a:t>
            </a:r>
          </a:p>
          <a:p>
            <a:r>
              <a:rPr lang="pt-BR" sz="800" dirty="0">
                <a:solidFill>
                  <a:schemeClr val="bg1"/>
                </a:solidFill>
              </a:rPr>
              <a:t>Quero um sistema que me auxilie a manter o controle das minhas notas</a:t>
            </a:r>
          </a:p>
          <a:p>
            <a:r>
              <a:rPr lang="pt-BR" sz="800" dirty="0">
                <a:solidFill>
                  <a:schemeClr val="bg1"/>
                </a:solidFill>
              </a:rPr>
              <a:t>Para que possa ter um melhor desempenho </a:t>
            </a:r>
          </a:p>
          <a:p>
            <a:r>
              <a:rPr lang="pt-BR" sz="800" dirty="0">
                <a:solidFill>
                  <a:schemeClr val="bg1"/>
                </a:solidFill>
              </a:rPr>
              <a:t>Critérios de aceitação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1. A tela inicial deverá apresentar todas as medias atuais do aluno, sua média parcial e o seu coeficiente de rendimento</a:t>
            </a:r>
          </a:p>
          <a:p>
            <a:pPr marL="228600" indent="-228600">
              <a:buAutoNum type="arabicPeriod"/>
            </a:pPr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2. O aluno poderá acessar qualquer matéria, adicionar seus pesos, notas de provas, notas de trabalho, quantidades de provas e quantidade de trabalhos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3. O sistema deverá estar pronto para ser integrado com o </a:t>
            </a:r>
            <a:r>
              <a:rPr lang="pt-BR" sz="800" dirty="0" err="1">
                <a:solidFill>
                  <a:schemeClr val="bg1"/>
                </a:solidFill>
              </a:rPr>
              <a:t>MauaNet</a:t>
            </a:r>
            <a:r>
              <a:rPr lang="pt-BR" sz="800" dirty="0">
                <a:solidFill>
                  <a:schemeClr val="bg1"/>
                </a:solidFill>
              </a:rPr>
              <a:t> no futuro, mas no primeiro momento serão independentes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5" name="Retângulo: Canto Dobrado 14">
            <a:extLst>
              <a:ext uri="{FF2B5EF4-FFF2-40B4-BE49-F238E27FC236}">
                <a16:creationId xmlns:a16="http://schemas.microsoft.com/office/drawing/2014/main" id="{F5355A97-AF67-5855-4474-23F35DA63311}"/>
              </a:ext>
            </a:extLst>
          </p:cNvPr>
          <p:cNvSpPr/>
          <p:nvPr/>
        </p:nvSpPr>
        <p:spPr>
          <a:xfrm>
            <a:off x="6135455" y="1163694"/>
            <a:ext cx="1828800" cy="3804112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shade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  <a:p>
            <a:pPr algn="ctr"/>
            <a:endParaRPr lang="pt-BR" sz="9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00334D3-878A-E113-F8E8-B83AD23E203F}"/>
              </a:ext>
            </a:extLst>
          </p:cNvPr>
          <p:cNvSpPr txBox="1"/>
          <p:nvPr/>
        </p:nvSpPr>
        <p:spPr>
          <a:xfrm>
            <a:off x="6248400" y="1005227"/>
            <a:ext cx="1524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sz="1400" dirty="0">
                <a:solidFill>
                  <a:schemeClr val="bg1"/>
                </a:solidFill>
              </a:rPr>
              <a:t>Protótipo da interface </a:t>
            </a:r>
            <a:r>
              <a:rPr lang="pt-BR" sz="1400" dirty="0" err="1">
                <a:solidFill>
                  <a:schemeClr val="bg1"/>
                </a:solidFill>
              </a:rPr>
              <a:t>MauaNet</a:t>
            </a:r>
            <a:r>
              <a:rPr lang="pt-BR" sz="1400" dirty="0">
                <a:solidFill>
                  <a:schemeClr val="bg1"/>
                </a:solidFill>
              </a:rPr>
              <a:t> 3.0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Como um aluno da Mauá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Quero uma interface intuitiva e fácil de usar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Para que todas as ferramentas estejam acessíveis e fáceis de usar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Critérios de aceitação: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1. Protótipos da tela de login </a:t>
            </a:r>
          </a:p>
          <a:p>
            <a:pPr marL="228600" indent="-228600">
              <a:buAutoNum type="arabicPeriod"/>
            </a:pPr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2. Protótipos dos Menus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3. Protótipos das funcionalidades da seção principal menu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4. Protótipos das funcionalidades da seção outros do menu principal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DA60684-1412-F32C-75B3-CFF4E8E2E4E6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135C11C-FDAB-A518-5B3C-A1A6B893FF7B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Uma imagem contendo Texto&#10;&#10;Descrição gerada automaticamente">
            <a:extLst>
              <a:ext uri="{FF2B5EF4-FFF2-40B4-BE49-F238E27FC236}">
                <a16:creationId xmlns:a16="http://schemas.microsoft.com/office/drawing/2014/main" id="{8DD5A3A7-FF0C-869F-5865-BDE44898B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4" y="133047"/>
            <a:ext cx="711291" cy="71129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A6F3202-1FCC-28E0-5498-C3D56CCF00DD}"/>
              </a:ext>
            </a:extLst>
          </p:cNvPr>
          <p:cNvSpPr txBox="1"/>
          <p:nvPr/>
        </p:nvSpPr>
        <p:spPr>
          <a:xfrm>
            <a:off x="1447800" y="289892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 err="1"/>
              <a:t>Userstories</a:t>
            </a:r>
            <a:endParaRPr lang="pt-BR" sz="2500" dirty="0"/>
          </a:p>
        </p:txBody>
      </p:sp>
      <p:sp>
        <p:nvSpPr>
          <p:cNvPr id="22" name="Retângulo: Canto Dobrado 21">
            <a:extLst>
              <a:ext uri="{FF2B5EF4-FFF2-40B4-BE49-F238E27FC236}">
                <a16:creationId xmlns:a16="http://schemas.microsoft.com/office/drawing/2014/main" id="{8365B0B8-2511-AF82-E255-E17661518287}"/>
              </a:ext>
            </a:extLst>
          </p:cNvPr>
          <p:cNvSpPr/>
          <p:nvPr/>
        </p:nvSpPr>
        <p:spPr>
          <a:xfrm>
            <a:off x="590203" y="1185848"/>
            <a:ext cx="1828800" cy="3804112"/>
          </a:xfrm>
          <a:prstGeom prst="foldedCorner">
            <a:avLst/>
          </a:prstGeom>
          <a:ln>
            <a:solidFill>
              <a:schemeClr val="accent4">
                <a:shade val="1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  <a:p>
            <a:pPr algn="ctr"/>
            <a:endParaRPr lang="pt-BR" sz="9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493C4-F001-C119-CF00-04FF0AE51E0C}"/>
              </a:ext>
            </a:extLst>
          </p:cNvPr>
          <p:cNvSpPr txBox="1"/>
          <p:nvPr/>
        </p:nvSpPr>
        <p:spPr>
          <a:xfrm>
            <a:off x="690304" y="1323728"/>
            <a:ext cx="160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Boletim do aluno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Eu como Aluno da Mauá</a:t>
            </a:r>
          </a:p>
          <a:p>
            <a:r>
              <a:rPr lang="pt-BR" sz="800" dirty="0">
                <a:solidFill>
                  <a:schemeClr val="bg1"/>
                </a:solidFill>
              </a:rPr>
              <a:t>Quero poder acessar meu boletim </a:t>
            </a:r>
          </a:p>
          <a:p>
            <a:r>
              <a:rPr lang="pt-BR" sz="800" dirty="0">
                <a:solidFill>
                  <a:schemeClr val="bg1"/>
                </a:solidFill>
              </a:rPr>
              <a:t>Para que possa acompanhar meu desempenho </a:t>
            </a:r>
          </a:p>
          <a:p>
            <a:r>
              <a:rPr lang="pt-BR" sz="800" dirty="0">
                <a:solidFill>
                  <a:schemeClr val="bg1"/>
                </a:solidFill>
              </a:rPr>
              <a:t>Critérios de aceitação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1.Apresentar o boletim de forma a ter todas as notas do período atual visíveis</a:t>
            </a:r>
          </a:p>
          <a:p>
            <a:pPr marL="228600" indent="-228600">
              <a:buAutoNum type="arabicPeriod"/>
            </a:pPr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2. Separar as notas em seções de medias/notas de prova e notas de trabalho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3. Apresentar somente as notas referentes ao aluno logado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4. Ter disponível o acesso aos boletins antigos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5. Apresentar o coeficiente de rendimento</a:t>
            </a:r>
          </a:p>
        </p:txBody>
      </p:sp>
      <p:sp>
        <p:nvSpPr>
          <p:cNvPr id="29" name="Retângulo: Canto Dobrado 28">
            <a:extLst>
              <a:ext uri="{FF2B5EF4-FFF2-40B4-BE49-F238E27FC236}">
                <a16:creationId xmlns:a16="http://schemas.microsoft.com/office/drawing/2014/main" id="{27FF5747-7D80-DC27-7287-2EE629139B23}"/>
              </a:ext>
            </a:extLst>
          </p:cNvPr>
          <p:cNvSpPr/>
          <p:nvPr/>
        </p:nvSpPr>
        <p:spPr>
          <a:xfrm>
            <a:off x="3386397" y="1185848"/>
            <a:ext cx="1828800" cy="3804112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shade val="1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>
              <a:highlight>
                <a:srgbClr val="00FFFF"/>
              </a:highlight>
            </a:endParaRPr>
          </a:p>
          <a:p>
            <a:pPr algn="ctr"/>
            <a:endParaRPr lang="pt-BR" sz="900" dirty="0">
              <a:highlight>
                <a:srgbClr val="00FFFF"/>
              </a:highlight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7AC79EC-C0DF-D80C-5B8E-D775BD489A46}"/>
              </a:ext>
            </a:extLst>
          </p:cNvPr>
          <p:cNvSpPr txBox="1"/>
          <p:nvPr/>
        </p:nvSpPr>
        <p:spPr>
          <a:xfrm>
            <a:off x="3445769" y="1220671"/>
            <a:ext cx="167813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MMedias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Eu como aluno </a:t>
            </a:r>
          </a:p>
          <a:p>
            <a:r>
              <a:rPr lang="pt-BR" sz="800" dirty="0">
                <a:solidFill>
                  <a:schemeClr val="bg1"/>
                </a:solidFill>
              </a:rPr>
              <a:t>Quero um sistema que me auxilie a manter o controle das minhas notas</a:t>
            </a:r>
          </a:p>
          <a:p>
            <a:r>
              <a:rPr lang="pt-BR" sz="800" dirty="0">
                <a:solidFill>
                  <a:schemeClr val="bg1"/>
                </a:solidFill>
              </a:rPr>
              <a:t>Para que possa ter um melhor desempenho </a:t>
            </a:r>
          </a:p>
          <a:p>
            <a:r>
              <a:rPr lang="pt-BR" sz="800" dirty="0">
                <a:solidFill>
                  <a:schemeClr val="bg1"/>
                </a:solidFill>
              </a:rPr>
              <a:t>Critérios de aceitação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1. A tela inicial deverá apresentar todas as medias atuais do aluno, sua média parcial e o seu coeficiente de rendimento</a:t>
            </a:r>
          </a:p>
          <a:p>
            <a:pPr marL="228600" indent="-228600">
              <a:buAutoNum type="arabicPeriod"/>
            </a:pPr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2. O aluno poderá acessar qualquer matéria, adicionar seus pesos, notas de provas, notas de trabalho, quantidades de provas e quantidade de trabalhos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3. O sistema deverá estar pronto para ser integrado com o </a:t>
            </a:r>
            <a:r>
              <a:rPr lang="pt-BR" sz="800" dirty="0" err="1">
                <a:solidFill>
                  <a:schemeClr val="bg1"/>
                </a:solidFill>
              </a:rPr>
              <a:t>MauaNet</a:t>
            </a:r>
            <a:r>
              <a:rPr lang="pt-BR" sz="800" dirty="0">
                <a:solidFill>
                  <a:schemeClr val="bg1"/>
                </a:solidFill>
              </a:rPr>
              <a:t> no futuro, mas no primeiro momento serão independentes</a:t>
            </a:r>
          </a:p>
        </p:txBody>
      </p:sp>
      <p:sp>
        <p:nvSpPr>
          <p:cNvPr id="33" name="Retângulo: Canto Dobrado 32">
            <a:extLst>
              <a:ext uri="{FF2B5EF4-FFF2-40B4-BE49-F238E27FC236}">
                <a16:creationId xmlns:a16="http://schemas.microsoft.com/office/drawing/2014/main" id="{E7E54312-255B-6C6B-502E-1DFC4AA27D70}"/>
              </a:ext>
            </a:extLst>
          </p:cNvPr>
          <p:cNvSpPr/>
          <p:nvPr/>
        </p:nvSpPr>
        <p:spPr>
          <a:xfrm>
            <a:off x="6336535" y="1163694"/>
            <a:ext cx="1828800" cy="3804112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shade val="1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/>
          </a:p>
          <a:p>
            <a:pPr algn="ctr"/>
            <a:endParaRPr lang="pt-BR" sz="900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C9F8CDE-A974-4273-5F97-B69DCF40CCC5}"/>
              </a:ext>
            </a:extLst>
          </p:cNvPr>
          <p:cNvSpPr txBox="1"/>
          <p:nvPr/>
        </p:nvSpPr>
        <p:spPr>
          <a:xfrm>
            <a:off x="6440486" y="1170007"/>
            <a:ext cx="150082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Protótipo da interface </a:t>
            </a:r>
            <a:r>
              <a:rPr lang="pt-BR" sz="1400" dirty="0" err="1">
                <a:solidFill>
                  <a:schemeClr val="bg1"/>
                </a:solidFill>
              </a:rPr>
              <a:t>MauaNet</a:t>
            </a:r>
            <a:r>
              <a:rPr lang="pt-BR" sz="1400" dirty="0">
                <a:solidFill>
                  <a:schemeClr val="bg1"/>
                </a:solidFill>
              </a:rPr>
              <a:t> 3.0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Como um aluno da Mauá </a:t>
            </a:r>
            <a:endParaRPr lang="pt-BR" sz="1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Quero uma interface intuitiva e fácil de usar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Para que todas as ferramentas estejam acessíveis e fáceis de usar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Critérios de aceitação: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1. Protótipos da tela de login </a:t>
            </a:r>
          </a:p>
          <a:p>
            <a:pPr marL="228600" indent="-228600">
              <a:buAutoNum type="arabicPeriod"/>
            </a:pPr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2. Protótipos dos Menus 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3. Protótipos das funcionalidades da seção principal menu</a:t>
            </a:r>
          </a:p>
          <a:p>
            <a:endParaRPr lang="pt-BR" sz="800" dirty="0">
              <a:solidFill>
                <a:schemeClr val="bg1"/>
              </a:solidFill>
            </a:endParaRPr>
          </a:p>
          <a:p>
            <a:r>
              <a:rPr lang="pt-BR" sz="800" dirty="0">
                <a:solidFill>
                  <a:schemeClr val="bg1"/>
                </a:solidFill>
              </a:rPr>
              <a:t>4. Protótipos das funcionalidades da seção outros do menu principal</a:t>
            </a:r>
          </a:p>
        </p:txBody>
      </p:sp>
      <p:pic>
        <p:nvPicPr>
          <p:cNvPr id="36" name="Picture 2" descr="Instituto Mauá de Tecnologia | Cases | Anpla">
            <a:extLst>
              <a:ext uri="{FF2B5EF4-FFF2-40B4-BE49-F238E27FC236}">
                <a16:creationId xmlns:a16="http://schemas.microsoft.com/office/drawing/2014/main" id="{D442FEC8-DF11-68DB-24A4-5A3B6EF3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22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AF3E2-3CFB-4733-9D9B-B43CE4A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00" y="313933"/>
            <a:ext cx="7053999" cy="369332"/>
          </a:xfrm>
        </p:spPr>
        <p:txBody>
          <a:bodyPr>
            <a:normAutofit fontScale="90000"/>
          </a:bodyPr>
          <a:lstStyle/>
          <a:p>
            <a:r>
              <a:rPr lang="pt-BR" dirty="0"/>
              <a:t>Banco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54A8E-6C15-4F75-B6BF-7A5A0A37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3" y="1410163"/>
            <a:ext cx="8095213" cy="830997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pPr lvl="1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848A85FB-3D7F-321A-82AF-16816E8C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pic>
        <p:nvPicPr>
          <p:cNvPr id="4" name="Imagem 3" descr="Diagrama, Esquemático&#10;&#10;Descrição gerada automaticamente">
            <a:extLst>
              <a:ext uri="{FF2B5EF4-FFF2-40B4-BE49-F238E27FC236}">
                <a16:creationId xmlns:a16="http://schemas.microsoft.com/office/drawing/2014/main" id="{240F92F1-E590-5E24-7F86-9B1BD7033F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13757"/>
            <a:ext cx="7016498" cy="40472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CF88A61-F80C-C31F-9141-41694C668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1" y="125617"/>
            <a:ext cx="745963" cy="745963"/>
          </a:xfrm>
          <a:prstGeom prst="rect">
            <a:avLst/>
          </a:prstGeom>
        </p:spPr>
      </p:pic>
      <p:grpSp>
        <p:nvGrpSpPr>
          <p:cNvPr id="11" name="object 3">
            <a:extLst>
              <a:ext uri="{FF2B5EF4-FFF2-40B4-BE49-F238E27FC236}">
                <a16:creationId xmlns:a16="http://schemas.microsoft.com/office/drawing/2014/main" id="{35003789-975D-F683-9D53-0F2A887CE704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120ABCD6-5DD9-E66D-9847-FEE08695083E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A5F60C76-C7F0-7D26-FE45-5A89A50459D3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BE0CB0F-F0D6-9C23-599C-BEDFCAAB8777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57DF9E0-732D-25EE-CC77-E8AF3FA1C47A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FF65220-F5B8-B589-3DC7-33805F12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18" y="155148"/>
            <a:ext cx="745963" cy="74596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D76BF9-D90F-495A-C26E-7CBAE5D1B57D}"/>
              </a:ext>
            </a:extLst>
          </p:cNvPr>
          <p:cNvSpPr txBox="1"/>
          <p:nvPr/>
        </p:nvSpPr>
        <p:spPr>
          <a:xfrm>
            <a:off x="1565607" y="288430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/>
              <a:t>Banco de Dados</a:t>
            </a:r>
          </a:p>
        </p:txBody>
      </p:sp>
      <p:pic>
        <p:nvPicPr>
          <p:cNvPr id="18" name="Picture 2" descr="Instituto Mauá de Tecnologia | Cases | Anpla">
            <a:extLst>
              <a:ext uri="{FF2B5EF4-FFF2-40B4-BE49-F238E27FC236}">
                <a16:creationId xmlns:a16="http://schemas.microsoft.com/office/drawing/2014/main" id="{A7E13EE7-85FB-A6A7-9C28-9118B2E8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A131C7-1986-D436-FB23-1A07781FE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374" y="1410163"/>
            <a:ext cx="7140955" cy="31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3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AF3E2-3CFB-4733-9D9B-B43CE4A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00" y="313933"/>
            <a:ext cx="7053999" cy="369332"/>
          </a:xfrm>
        </p:spPr>
        <p:txBody>
          <a:bodyPr>
            <a:normAutofit fontScale="90000"/>
          </a:bodyPr>
          <a:lstStyle/>
          <a:p>
            <a:r>
              <a:rPr lang="pt-BR" dirty="0"/>
              <a:t>O </a:t>
            </a:r>
            <a:r>
              <a:rPr lang="pt-BR" dirty="0" err="1"/>
              <a:t>MauaNet</a:t>
            </a:r>
            <a:r>
              <a:rPr lang="pt-BR" dirty="0"/>
              <a:t> 3.0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54A8E-6C15-4F75-B6BF-7A5A0A37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93" y="1410163"/>
            <a:ext cx="8095213" cy="830997"/>
          </a:xfrm>
        </p:spPr>
        <p:txBody>
          <a:bodyPr/>
          <a:lstStyle/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pPr lvl="1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Texto, Logotipo&#10;&#10;Descrição gerada automaticamente">
            <a:extLst>
              <a:ext uri="{FF2B5EF4-FFF2-40B4-BE49-F238E27FC236}">
                <a16:creationId xmlns:a16="http://schemas.microsoft.com/office/drawing/2014/main" id="{848A85FB-3D7F-321A-82AF-16816E8C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55" y="4607003"/>
            <a:ext cx="886018" cy="445128"/>
          </a:xfrm>
          <a:prstGeom prst="rect">
            <a:avLst/>
          </a:prstGeom>
        </p:spPr>
      </p:pic>
      <p:pic>
        <p:nvPicPr>
          <p:cNvPr id="10" name="Imagem 9" descr="Texto, Logotipo&#10;&#10;Descrição gerada automaticamente">
            <a:extLst>
              <a:ext uri="{FF2B5EF4-FFF2-40B4-BE49-F238E27FC236}">
                <a16:creationId xmlns:a16="http://schemas.microsoft.com/office/drawing/2014/main" id="{C8A1DB6C-FAB9-06A3-D703-674608C5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" y="276035"/>
            <a:ext cx="886018" cy="445128"/>
          </a:xfrm>
          <a:prstGeom prst="rect">
            <a:avLst/>
          </a:prstGeom>
        </p:spPr>
      </p:pic>
      <p:grpSp>
        <p:nvGrpSpPr>
          <p:cNvPr id="11" name="object 3">
            <a:extLst>
              <a:ext uri="{FF2B5EF4-FFF2-40B4-BE49-F238E27FC236}">
                <a16:creationId xmlns:a16="http://schemas.microsoft.com/office/drawing/2014/main" id="{96269A5D-1A56-9BFD-E6B7-90353E2C5866}"/>
              </a:ext>
            </a:extLst>
          </p:cNvPr>
          <p:cNvGrpSpPr/>
          <p:nvPr/>
        </p:nvGrpSpPr>
        <p:grpSpPr>
          <a:xfrm>
            <a:off x="306937" y="927112"/>
            <a:ext cx="8530590" cy="31115"/>
            <a:chOff x="306937" y="927112"/>
            <a:chExt cx="8530590" cy="3111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881DDF79-7C86-A8AE-D716-B82309F26191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8520599" y="20999"/>
                  </a:moveTo>
                  <a:lnTo>
                    <a:pt x="0" y="20999"/>
                  </a:lnTo>
                  <a:lnTo>
                    <a:pt x="0" y="0"/>
                  </a:lnTo>
                  <a:lnTo>
                    <a:pt x="8520599" y="0"/>
                  </a:lnTo>
                  <a:lnTo>
                    <a:pt x="8520599" y="20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84B4E1B3-4CED-7BB0-AB8F-86696C03E85E}"/>
                </a:ext>
              </a:extLst>
            </p:cNvPr>
            <p:cNvSpPr/>
            <p:nvPr/>
          </p:nvSpPr>
          <p:spPr>
            <a:xfrm>
              <a:off x="311699" y="931874"/>
              <a:ext cx="8521065" cy="21590"/>
            </a:xfrm>
            <a:custGeom>
              <a:avLst/>
              <a:gdLst/>
              <a:ahLst/>
              <a:cxnLst/>
              <a:rect l="l" t="t" r="r" b="b"/>
              <a:pathLst>
                <a:path w="8521065" h="21590">
                  <a:moveTo>
                    <a:pt x="0" y="0"/>
                  </a:moveTo>
                  <a:lnTo>
                    <a:pt x="8520599" y="0"/>
                  </a:lnTo>
                  <a:lnTo>
                    <a:pt x="8520599" y="20999"/>
                  </a:lnTo>
                  <a:lnTo>
                    <a:pt x="0" y="20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Imagem 1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83241A09-B877-3492-2ACA-76A1950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3" y="1712526"/>
            <a:ext cx="3726901" cy="2123334"/>
          </a:xfrm>
          <a:prstGeom prst="rect">
            <a:avLst/>
          </a:pr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C91C2E3-EAE9-5AF0-57E8-D09B0290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753337"/>
            <a:ext cx="3656812" cy="208856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CB61548-9A86-A97E-41D2-854ABAF12F48}"/>
              </a:ext>
            </a:extLst>
          </p:cNvPr>
          <p:cNvSpPr/>
          <p:nvPr/>
        </p:nvSpPr>
        <p:spPr>
          <a:xfrm>
            <a:off x="0" y="0"/>
            <a:ext cx="9144000" cy="10149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2D9C6B-5D37-7976-08CC-942E7C750FCC}"/>
              </a:ext>
            </a:extLst>
          </p:cNvPr>
          <p:cNvSpPr/>
          <p:nvPr/>
        </p:nvSpPr>
        <p:spPr>
          <a:xfrm>
            <a:off x="0" y="1014990"/>
            <a:ext cx="9144000" cy="41285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36A39E-51B6-A25B-B56D-1686301007D2}"/>
              </a:ext>
            </a:extLst>
          </p:cNvPr>
          <p:cNvSpPr txBox="1"/>
          <p:nvPr/>
        </p:nvSpPr>
        <p:spPr>
          <a:xfrm>
            <a:off x="3352800" y="309811"/>
            <a:ext cx="45823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/>
              <a:t>O </a:t>
            </a:r>
            <a:r>
              <a:rPr lang="pt-BR" sz="2500" dirty="0" err="1"/>
              <a:t>MauaNet</a:t>
            </a:r>
            <a:r>
              <a:rPr lang="pt-BR" sz="2500" dirty="0"/>
              <a:t> 3.0</a:t>
            </a:r>
          </a:p>
        </p:txBody>
      </p:sp>
      <p:pic>
        <p:nvPicPr>
          <p:cNvPr id="9" name="Picture 2" descr="Instituto Mauá de Tecnologia | Cases | Anpla">
            <a:extLst>
              <a:ext uri="{FF2B5EF4-FFF2-40B4-BE49-F238E27FC236}">
                <a16:creationId xmlns:a16="http://schemas.microsoft.com/office/drawing/2014/main" id="{F56ECB50-5B62-768B-F60C-DEBC2144B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0" y="159132"/>
            <a:ext cx="1413349" cy="6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ACBF328-47B7-C9E4-73DF-FAB9B4E37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79" y="1622912"/>
            <a:ext cx="5633766" cy="270961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42F4B9E-A8AA-B47E-53A9-01CB7C053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792" y="1569230"/>
            <a:ext cx="2068266" cy="2816978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777839482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1338</TotalTime>
  <Words>888</Words>
  <Application>Microsoft Office PowerPoint</Application>
  <PresentationFormat>Apresentação na tela (16:9)</PresentationFormat>
  <Paragraphs>193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Verdana</vt:lpstr>
      <vt:lpstr>Wingdings 3</vt:lpstr>
      <vt:lpstr>Fatia</vt:lpstr>
      <vt:lpstr>PROJETO                         iNTEGRADOR</vt:lpstr>
      <vt:lpstr>Coleta de dados</vt:lpstr>
      <vt:lpstr>Processos e Ferramentas</vt:lpstr>
      <vt:lpstr>Road Map</vt:lpstr>
      <vt:lpstr>Sprints</vt:lpstr>
      <vt:lpstr>Kaban Board</vt:lpstr>
      <vt:lpstr>Userstories</vt:lpstr>
      <vt:lpstr>Banco de Dados</vt:lpstr>
      <vt:lpstr>O MauaNet 3.0</vt:lpstr>
      <vt:lpstr>O MauaNet 3.0</vt:lpstr>
      <vt:lpstr>O MauaNet 3.0</vt:lpstr>
      <vt:lpstr>O MMedias</vt:lpstr>
      <vt:lpstr>Resultados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BdAcademy</dc:title>
  <dc:creator>Fernando Freitas de Oliveira Kusko99</dc:creator>
  <cp:lastModifiedBy>Lucas Pennone</cp:lastModifiedBy>
  <cp:revision>32</cp:revision>
  <dcterms:created xsi:type="dcterms:W3CDTF">2022-11-15T20:59:04Z</dcterms:created>
  <dcterms:modified xsi:type="dcterms:W3CDTF">2023-06-15T00:00:44Z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